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246" r:id="rId1"/>
    <p:sldMasterId id="2147483797" r:id="rId2"/>
  </p:sldMasterIdLst>
  <p:notesMasterIdLst>
    <p:notesMasterId r:id="rId42"/>
  </p:notesMasterIdLst>
  <p:handoutMasterIdLst>
    <p:handoutMasterId r:id="rId43"/>
  </p:handoutMasterIdLst>
  <p:sldIdLst>
    <p:sldId id="571" r:id="rId3"/>
    <p:sldId id="778" r:id="rId4"/>
    <p:sldId id="615" r:id="rId5"/>
    <p:sldId id="741" r:id="rId6"/>
    <p:sldId id="742" r:id="rId7"/>
    <p:sldId id="743" r:id="rId8"/>
    <p:sldId id="625" r:id="rId9"/>
    <p:sldId id="677" r:id="rId10"/>
    <p:sldId id="652" r:id="rId11"/>
    <p:sldId id="755" r:id="rId12"/>
    <p:sldId id="744" r:id="rId13"/>
    <p:sldId id="745" r:id="rId14"/>
    <p:sldId id="758" r:id="rId15"/>
    <p:sldId id="746" r:id="rId16"/>
    <p:sldId id="747" r:id="rId17"/>
    <p:sldId id="687" r:id="rId18"/>
    <p:sldId id="759" r:id="rId19"/>
    <p:sldId id="688" r:id="rId20"/>
    <p:sldId id="775" r:id="rId21"/>
    <p:sldId id="694" r:id="rId22"/>
    <p:sldId id="757" r:id="rId23"/>
    <p:sldId id="752" r:id="rId24"/>
    <p:sldId id="689" r:id="rId25"/>
    <p:sldId id="696" r:id="rId26"/>
    <p:sldId id="770" r:id="rId27"/>
    <p:sldId id="771" r:id="rId28"/>
    <p:sldId id="774" r:id="rId29"/>
    <p:sldId id="773" r:id="rId30"/>
    <p:sldId id="761" r:id="rId31"/>
    <p:sldId id="763" r:id="rId32"/>
    <p:sldId id="762" r:id="rId33"/>
    <p:sldId id="765" r:id="rId34"/>
    <p:sldId id="769" r:id="rId35"/>
    <p:sldId id="766" r:id="rId36"/>
    <p:sldId id="768" r:id="rId37"/>
    <p:sldId id="776" r:id="rId38"/>
    <p:sldId id="779" r:id="rId39"/>
    <p:sldId id="777" r:id="rId40"/>
    <p:sldId id="754" r:id="rId4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Beldo" initials="" lastIdx="0" clrIdx="0"/>
  <p:cmAuthor id="1" name="Stephanie Luca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00"/>
    <a:srgbClr val="DDBD28"/>
    <a:srgbClr val="64DD55"/>
    <a:srgbClr val="C86ECD"/>
    <a:srgbClr val="856EC1"/>
    <a:srgbClr val="955FC1"/>
    <a:srgbClr val="8F4017"/>
    <a:srgbClr val="0072B2"/>
    <a:srgbClr val="980148"/>
    <a:srgbClr val="8CC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8" autoAdjust="0"/>
    <p:restoredTop sz="59441" autoAdjust="0"/>
  </p:normalViewPr>
  <p:slideViewPr>
    <p:cSldViewPr snapToGrid="0">
      <p:cViewPr>
        <p:scale>
          <a:sx n="100" d="100"/>
          <a:sy n="100" d="100"/>
        </p:scale>
        <p:origin x="-2776" y="-80"/>
      </p:cViewPr>
      <p:guideLst>
        <p:guide orient="horz" pos="1917"/>
        <p:guide orient="horz" pos="2162"/>
        <p:guide pos="2914"/>
        <p:guide pos="436"/>
        <p:guide pos="2839"/>
        <p:guide pos="2874"/>
        <p:guide pos="5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0ABEED-F973-024F-9CF0-C878DE927514}" type="datetimeFigureOut">
              <a:rPr lang="en-US" smtClean="0">
                <a:latin typeface="Arial" pitchFamily="34" charset="0"/>
              </a:rPr>
              <a:pPr/>
              <a:t>6/23/13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6358E9-0BD0-A840-BABC-EED8623003FB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6BBB0A6-3B30-2D46-8681-C1493D55A0EF}" type="datetimeFigureOut">
              <a:rPr lang="en-US" smtClean="0"/>
              <a:pPr/>
              <a:t>6/23/13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C82A3EF7-70D2-6F43-B2CC-06F0F10C8C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83306" indent="-483306">
              <a:buFont typeface="+mj-lt"/>
              <a:buAutoNum type="arabicPeriod"/>
            </a:pPr>
            <a:r>
              <a:rPr lang="en-US" dirty="0" smtClean="0"/>
              <a:t>Key Recommendation Problems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Content Analysis and Feature Extraction over unstructured and semi-structured content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Entity Disambiguation (e.g. Title = Web Janitor, Company = IBM)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Entity to Entity Matching (M-M causes n^2 e.g. Similar Profiles asked for by Recruiters and PYMK) Entity = {Member, Skills, Jobs, Group, Company, Activity, …} . (ANIMATION later?)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Blending and Ranking of Heterogeneous Content  (e.g. NUS, Group Disc, Job Posting) </a:t>
            </a:r>
          </a:p>
          <a:p>
            <a:pPr marL="998027" lvl="1" indent="-483306">
              <a:buFont typeface="+mj-lt"/>
              <a:buAutoNum type="arabicPeriod"/>
            </a:pPr>
            <a:endParaRPr lang="en-US" dirty="0" smtClean="0"/>
          </a:p>
          <a:p>
            <a:pPr marL="483306" indent="-483306"/>
            <a:endParaRPr lang="en-US" dirty="0" smtClean="0"/>
          </a:p>
          <a:p>
            <a:pPr marL="483306" indent="-483306"/>
            <a:endParaRPr lang="en-US" dirty="0" smtClean="0"/>
          </a:p>
          <a:p>
            <a:pPr marL="483306" indent="-483306"/>
            <a:r>
              <a:rPr lang="en-US" dirty="0" smtClean="0"/>
              <a:t>Key Optimization Problems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Response Prediction (e.g. Sponsored Content tradeoff between Relevance and User Response) 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Multi-Objective Optimization (e.g. Ads, Talent Match – show best candidates + high-propensity-switch-</a:t>
            </a:r>
            <a:r>
              <a:rPr lang="en-US" dirty="0" err="1" smtClean="0"/>
              <a:t>cand</a:t>
            </a:r>
            <a:r>
              <a:rPr lang="en-US" dirty="0" smtClean="0"/>
              <a:t> to job poster and to high-prop)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Audience and Inventory Forecast (e.g. for Ads, Experiments;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83306" indent="-483306">
              <a:buFont typeface="+mj-lt"/>
              <a:buAutoNum type="arabicPeriod"/>
            </a:pPr>
            <a:r>
              <a:rPr lang="en-US" dirty="0" smtClean="0"/>
              <a:t>Key Recommendation Problems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Content Analysis and Feature Extraction over unstructured and semi-structured content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Entity Disambiguation (e.g. Title = Web Janitor, Company = IBM)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Entity to Entity Matching (M-M causes n^2 e.g. Similar Profiles asked for by Recruiters and PYMK) Entity = {Member, Skills, Jobs, Group, Company, Activity, …} . (ANIMATION later?)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Blending and Ranking of Heterogeneous Content  (e.g. NUS, Group Disc, Job Posting) </a:t>
            </a:r>
          </a:p>
          <a:p>
            <a:pPr marL="998027" lvl="1" indent="-483306">
              <a:buFont typeface="+mj-lt"/>
              <a:buAutoNum type="arabicPeriod"/>
            </a:pPr>
            <a:endParaRPr lang="en-US" dirty="0" smtClean="0"/>
          </a:p>
          <a:p>
            <a:pPr marL="483306" indent="-483306"/>
            <a:endParaRPr lang="en-US" dirty="0" smtClean="0"/>
          </a:p>
          <a:p>
            <a:pPr marL="483306" indent="-483306"/>
            <a:endParaRPr lang="en-US" dirty="0" smtClean="0"/>
          </a:p>
          <a:p>
            <a:pPr marL="483306" indent="-483306"/>
            <a:r>
              <a:rPr lang="en-US" dirty="0" smtClean="0"/>
              <a:t>Key Optimization Problems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Response Prediction (e.g. Sponsored Content tradeoff between Relevance and User Response) 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Multi-Objective Optimization (e.g. Ads, Talent Match – show best candidates + high-propensity-switch-</a:t>
            </a:r>
            <a:r>
              <a:rPr lang="en-US" dirty="0" err="1" smtClean="0"/>
              <a:t>cand</a:t>
            </a:r>
            <a:r>
              <a:rPr lang="en-US" dirty="0" smtClean="0"/>
              <a:t> to job poster and to high-prop) </a:t>
            </a:r>
          </a:p>
          <a:p>
            <a:pPr marL="998027" lvl="1" indent="-483306">
              <a:buFont typeface="+mj-lt"/>
              <a:buAutoNum type="arabicPeriod"/>
            </a:pPr>
            <a:r>
              <a:rPr lang="en-US" dirty="0" smtClean="0"/>
              <a:t>Audience and Inventory Forecast (e.g. for Ads, Experiments;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</a:t>
            </a:r>
            <a:r>
              <a:rPr lang="en-US" baseline="0" dirty="0" smtClean="0"/>
              <a:t> needs to be good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Products =&gt; data infrastructure requirements in previous slide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products don’t make the same latency and freshness requirements from our data infrastructure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way we </a:t>
            </a:r>
            <a:r>
              <a:rPr lang="en-US" baseline="0" dirty="0" err="1" smtClean="0"/>
              <a:t>bucketize</a:t>
            </a:r>
            <a:r>
              <a:rPr lang="en-US" baseline="0" dirty="0" smtClean="0"/>
              <a:t> this is….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News and recommendations show up in both </a:t>
            </a:r>
            <a:r>
              <a:rPr lang="en-US" baseline="0" dirty="0" err="1" smtClean="0"/>
              <a:t>nearline</a:t>
            </a:r>
            <a:r>
              <a:rPr lang="en-US" baseline="0" dirty="0" smtClean="0"/>
              <a:t> and offline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52" y="0"/>
            <a:ext cx="9141548" cy="686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98395" y="2509067"/>
            <a:ext cx="4203343" cy="10406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4561" y="3498281"/>
            <a:ext cx="7772400" cy="1198079"/>
          </a:xfrm>
        </p:spPr>
        <p:txBody>
          <a:bodyPr anchor="b" anchorCtr="0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4561" y="4700923"/>
            <a:ext cx="6400800" cy="1371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in.png"/>
          <p:cNvPicPr>
            <a:picLocks noChangeAspect="1"/>
          </p:cNvPicPr>
          <p:nvPr userDrawn="1"/>
        </p:nvPicPr>
        <p:blipFill>
          <a:blip r:embed="rId3"/>
          <a:srcRect l="43556" t="29864"/>
          <a:stretch>
            <a:fillRect/>
          </a:stretch>
        </p:blipFill>
        <p:spPr>
          <a:xfrm>
            <a:off x="5273070" y="3250555"/>
            <a:ext cx="3870930" cy="360744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LinkedIn Confidential ©2013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9381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94686" y="2020911"/>
            <a:ext cx="8849315" cy="2077048"/>
          </a:xfrm>
          <a:prstGeom prst="rect">
            <a:avLst/>
          </a:pr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lumMod val="75000"/>
                  <a:alpha val="42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4686" y="3774311"/>
            <a:ext cx="8849315" cy="3083689"/>
          </a:xfrm>
          <a:prstGeom prst="rect">
            <a:avLst/>
          </a:pr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lumMod val="75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6925"/>
            <a:ext cx="9144000" cy="1010233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1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8250"/>
            <a:ext cx="91440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753369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endParaRPr lang="en-US" dirty="0" smtClean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519"/>
            <a:ext cx="9143999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1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283948"/>
            <a:ext cx="2768604" cy="1151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9437"/>
            <a:ext cx="5111750" cy="582672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913" y="1435103"/>
            <a:ext cx="27686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2556" y="2293938"/>
            <a:ext cx="8858093" cy="4564063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 r="-747"/>
          <a:stretch>
            <a:fillRect/>
          </a:stretch>
        </p:blipFill>
        <p:spPr bwMode="auto">
          <a:xfrm>
            <a:off x="881872" y="1717542"/>
            <a:ext cx="7818945" cy="38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6700" cy="686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in.png"/>
          <p:cNvPicPr>
            <a:picLocks noChangeAspect="1"/>
          </p:cNvPicPr>
          <p:nvPr userDrawn="1"/>
        </p:nvPicPr>
        <p:blipFill>
          <a:blip r:embed="rId2"/>
          <a:srcRect l="43556" t="29864"/>
          <a:stretch>
            <a:fillRect/>
          </a:stretch>
        </p:blipFill>
        <p:spPr>
          <a:xfrm>
            <a:off x="5273070" y="3259022"/>
            <a:ext cx="3870930" cy="360744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1262" y="3897743"/>
            <a:ext cx="7772400" cy="1198079"/>
          </a:xfrm>
        </p:spPr>
        <p:txBody>
          <a:bodyPr anchor="b" anchorCtr="0">
            <a:normAutofit/>
          </a:bodyPr>
          <a:lstStyle>
            <a:lvl1pPr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1262" y="5100386"/>
            <a:ext cx="6400800" cy="1371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27"/>
          <p:cNvSpPr txBox="1">
            <a:spLocks/>
          </p:cNvSpPr>
          <p:nvPr userDrawn="1"/>
        </p:nvSpPr>
        <p:spPr>
          <a:xfrm>
            <a:off x="4536139" y="2864915"/>
            <a:ext cx="4246675" cy="73327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Marketing Solutions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557" y="2620065"/>
            <a:ext cx="3627244" cy="8980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LinkedIn Confidential ©2013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045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52" y="0"/>
            <a:ext cx="9141548" cy="686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98395" y="2509067"/>
            <a:ext cx="4203343" cy="10406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1" name="Picture 10" descr="in.png"/>
          <p:cNvPicPr>
            <a:picLocks noChangeAspect="1"/>
          </p:cNvPicPr>
          <p:nvPr userDrawn="1"/>
        </p:nvPicPr>
        <p:blipFill>
          <a:blip r:embed="rId3"/>
          <a:srcRect l="43556" t="29864"/>
          <a:stretch>
            <a:fillRect/>
          </a:stretch>
        </p:blipFill>
        <p:spPr>
          <a:xfrm>
            <a:off x="5273070" y="3250555"/>
            <a:ext cx="3870930" cy="36074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LinkedIn Confidential ©2013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22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nbu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52" y="0"/>
            <a:ext cx="9141548" cy="686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 descr="in.png"/>
          <p:cNvPicPr>
            <a:picLocks noChangeAspect="1"/>
          </p:cNvPicPr>
          <p:nvPr userDrawn="1"/>
        </p:nvPicPr>
        <p:blipFill>
          <a:blip r:embed="rId2"/>
          <a:srcRect l="43556" t="29864"/>
          <a:stretch>
            <a:fillRect/>
          </a:stretch>
        </p:blipFill>
        <p:spPr>
          <a:xfrm>
            <a:off x="5273070" y="3250555"/>
            <a:ext cx="3870930" cy="3607445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LinkedIn Confidential ©2013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5325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286000" y="171450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15528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30146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127380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.png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2286000" y="171450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827" y="2815528"/>
            <a:ext cx="7749786" cy="1362075"/>
          </a:xfr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6827" y="1301460"/>
            <a:ext cx="7749786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751478" cy="1005840"/>
          </a:xfrm>
        </p:spPr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2" y="1600201"/>
            <a:ext cx="3809912" cy="4525963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08413" cy="4525963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1535113"/>
            <a:ext cx="4040188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13" y="2174875"/>
            <a:ext cx="3814762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3811584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3811584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5717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LinkedIn Confidential ©2013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9285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50" r:id="rId3"/>
    <p:sldLayoutId id="2147484249" r:id="rId4"/>
    <p:sldLayoutId id="2147484251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238" y="1331881"/>
            <a:ext cx="7966075" cy="4754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-2" y="0"/>
            <a:ext cx="285070" cy="6867144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00000">
                <a:schemeClr val="tx1">
                  <a:lumMod val="65000"/>
                  <a:lumOff val="35000"/>
                </a:schemeClr>
              </a:gs>
              <a:gs pos="20000">
                <a:schemeClr val="tx1">
                  <a:lumMod val="85000"/>
                  <a:lumOff val="1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2295" y="64576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in_flat reverse_128x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231" y="6559434"/>
            <a:ext cx="162605" cy="1626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  <p:sldLayoutId id="2147483803" r:id="rId3"/>
    <p:sldLayoutId id="2147483804" r:id="rId4"/>
    <p:sldLayoutId id="2147483805" r:id="rId5"/>
    <p:sldLayoutId id="2147483801" r:id="rId6"/>
    <p:sldLayoutId id="2147483956" r:id="rId7"/>
    <p:sldLayoutId id="2147483806" r:id="rId8"/>
    <p:sldLayoutId id="2147483807" r:id="rId9"/>
    <p:sldLayoutId id="2147484242" r:id="rId10"/>
    <p:sldLayoutId id="2147483808" r:id="rId11"/>
    <p:sldLayoutId id="2147483809" r:id="rId12"/>
    <p:sldLayoutId id="2147483810" r:id="rId13"/>
    <p:sldLayoutId id="2147483813" r:id="rId14"/>
    <p:sldLayoutId id="2147484252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Lucida Grande"/>
        <a:buChar char="·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nkedin/helix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gi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4561" y="3765530"/>
            <a:ext cx="7772400" cy="814558"/>
          </a:xfrm>
        </p:spPr>
        <p:txBody>
          <a:bodyPr/>
          <a:lstStyle/>
          <a:p>
            <a:r>
              <a:rPr lang="en-US" dirty="0"/>
              <a:t>The E</a:t>
            </a:r>
            <a:r>
              <a:rPr lang="en-US" dirty="0" smtClean="0"/>
              <a:t>volution of Data Infrastructure at </a:t>
            </a:r>
            <a:r>
              <a:rPr lang="en-US" dirty="0" err="1" smtClean="0"/>
              <a:t>Linkedin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04561" y="4932939"/>
            <a:ext cx="64008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Lei Gao</a:t>
            </a: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http://</a:t>
            </a:r>
            <a:r>
              <a:rPr lang="en-US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www.linkedin.com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/in/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gaolei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747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Original RDBMS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icde-pic-200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200150"/>
            <a:ext cx="6286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7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Transactions for Search/Connections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icde-pic-2003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1200150"/>
            <a:ext cx="6286500" cy="44577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V="1">
            <a:off x="3593380" y="4155924"/>
            <a:ext cx="1919357" cy="1731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1051" y="1514068"/>
            <a:ext cx="7749786" cy="13620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3B2"/>
                </a:solidFill>
              </a:rPr>
              <a:t>Databus</a:t>
            </a:r>
            <a:r>
              <a:rPr lang="en-US" dirty="0" smtClean="0">
                <a:solidFill>
                  <a:srgbClr val="0073B2"/>
                </a:solidFill>
              </a:rPr>
              <a:t> : Timeline-Consistent Change Data Capture</a:t>
            </a:r>
            <a:br>
              <a:rPr lang="en-US" dirty="0" smtClean="0">
                <a:solidFill>
                  <a:srgbClr val="0073B2"/>
                </a:solidFill>
              </a:rPr>
            </a:br>
            <a:endParaRPr lang="en-US" dirty="0">
              <a:solidFill>
                <a:srgbClr val="0073B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1051" y="0"/>
            <a:ext cx="7749786" cy="1500187"/>
          </a:xfrm>
        </p:spPr>
        <p:txBody>
          <a:bodyPr/>
          <a:lstStyle/>
          <a:p>
            <a:r>
              <a:rPr lang="en-US" dirty="0" smtClean="0"/>
              <a:t>LinkedIn Data Infrastructure Solutions</a:t>
            </a:r>
            <a:endParaRPr lang="en-US" dirty="0"/>
          </a:p>
        </p:txBody>
      </p:sp>
      <p:pic>
        <p:nvPicPr>
          <p:cNvPr id="7" name="Picture 6" descr="datab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9" y="2693984"/>
            <a:ext cx="1212740" cy="20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Transactions for Search/Connections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3593380" y="4155924"/>
            <a:ext cx="1919357" cy="1731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de-pic-200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1555750"/>
            <a:ext cx="6921500" cy="37465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135825" y="2222266"/>
            <a:ext cx="1356537" cy="1082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77868" y="1855176"/>
            <a:ext cx="3845056" cy="1319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34569" y="2172646"/>
            <a:ext cx="2430799" cy="1103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4875" y="2799476"/>
            <a:ext cx="375212" cy="40404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2319" y="2230364"/>
            <a:ext cx="375212" cy="40404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9856" y="2533398"/>
            <a:ext cx="375212" cy="40404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</a:t>
            </a:r>
          </a:p>
        </p:txBody>
      </p:sp>
    </p:spTree>
    <p:extLst>
      <p:ext uri="{BB962C8B-B14F-4D97-AF65-F5344CB8AC3E}">
        <p14:creationId xmlns:p14="http://schemas.microsoft.com/office/powerpoint/2010/main" val="159849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Databus</a:t>
            </a:r>
            <a:r>
              <a:rPr lang="en-US" dirty="0" smtClean="0"/>
              <a:t> at LinkedIn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3" name="Group 86"/>
          <p:cNvGrpSpPr/>
          <p:nvPr/>
        </p:nvGrpSpPr>
        <p:grpSpPr>
          <a:xfrm>
            <a:off x="2766484" y="2836332"/>
            <a:ext cx="1498600" cy="1282700"/>
            <a:chOff x="2978150" y="4673600"/>
            <a:chExt cx="1498600" cy="1282700"/>
          </a:xfrm>
        </p:grpSpPr>
        <p:sp>
          <p:nvSpPr>
            <p:cNvPr id="48" name="Rectangle 47"/>
            <p:cNvSpPr/>
            <p:nvPr/>
          </p:nvSpPr>
          <p:spPr>
            <a:xfrm>
              <a:off x="2978150" y="4673600"/>
              <a:ext cx="1498600" cy="12827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Magnetic Disk 48"/>
            <p:cNvSpPr/>
            <p:nvPr/>
          </p:nvSpPr>
          <p:spPr>
            <a:xfrm>
              <a:off x="3300704" y="5147405"/>
              <a:ext cx="853493" cy="710165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DB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84500" y="4691854"/>
              <a:ext cx="1485900" cy="449832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rgbClr val="0073B2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rgbClr val="0073B2"/>
                  </a:solidFill>
                  <a:cs typeface="Arial" pitchFamily="34" charset="0"/>
                </a:rPr>
                <a:t>Bootstrap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961140" y="3328505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None/>
            </a:pPr>
            <a:endParaRPr lang="en-US" sz="1200" dirty="0">
              <a:solidFill>
                <a:srgbClr val="88898B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41800" y="351366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None/>
            </a:pPr>
            <a:endParaRPr lang="en-US" sz="1200" dirty="0">
              <a:solidFill>
                <a:srgbClr val="88898B"/>
              </a:solidFill>
              <a:cs typeface="Arial" pitchFamily="34" charset="0"/>
            </a:endParaRPr>
          </a:p>
        </p:txBody>
      </p:sp>
      <p:grpSp>
        <p:nvGrpSpPr>
          <p:cNvPr id="5" name="Group 91"/>
          <p:cNvGrpSpPr/>
          <p:nvPr/>
        </p:nvGrpSpPr>
        <p:grpSpPr>
          <a:xfrm>
            <a:off x="1168399" y="1380173"/>
            <a:ext cx="1028701" cy="523220"/>
            <a:chOff x="939799" y="3822806"/>
            <a:chExt cx="1028701" cy="523220"/>
          </a:xfrm>
        </p:grpSpPr>
        <p:sp>
          <p:nvSpPr>
            <p:cNvPr id="66" name="TextBox 65"/>
            <p:cNvSpPr txBox="1"/>
            <p:nvPr/>
          </p:nvSpPr>
          <p:spPr>
            <a:xfrm>
              <a:off x="939799" y="3822806"/>
              <a:ext cx="102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E7328"/>
                  </a:solidFill>
                </a:rPr>
                <a:t>Capture</a:t>
              </a:r>
            </a:p>
            <a:p>
              <a:pPr algn="ctr"/>
              <a:r>
                <a:rPr lang="en-US" sz="1400" dirty="0">
                  <a:solidFill>
                    <a:srgbClr val="FE7328"/>
                  </a:solidFill>
                </a:rPr>
                <a:t>Changes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1003300" y="4102100"/>
              <a:ext cx="9017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104"/>
          <p:cNvGrpSpPr/>
          <p:nvPr/>
        </p:nvGrpSpPr>
        <p:grpSpPr>
          <a:xfrm>
            <a:off x="4939244" y="1420936"/>
            <a:ext cx="987424" cy="523220"/>
            <a:chOff x="5159377" y="1598736"/>
            <a:chExt cx="987424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5159377" y="1598736"/>
              <a:ext cx="98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E7328"/>
                  </a:solidFill>
                </a:rPr>
                <a:t>On-line</a:t>
              </a:r>
            </a:p>
            <a:p>
              <a:r>
                <a:rPr lang="en-US" sz="1400" dirty="0">
                  <a:solidFill>
                    <a:srgbClr val="FE7328"/>
                  </a:solidFill>
                </a:rPr>
                <a:t>Changes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198534" y="1871133"/>
              <a:ext cx="897467" cy="8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" name="Group 110"/>
          <p:cNvGrpSpPr/>
          <p:nvPr/>
        </p:nvGrpSpPr>
        <p:grpSpPr>
          <a:xfrm>
            <a:off x="2663968" y="2152882"/>
            <a:ext cx="959766" cy="607251"/>
            <a:chOff x="2663968" y="2364551"/>
            <a:chExt cx="959766" cy="607251"/>
          </a:xfrm>
        </p:grpSpPr>
        <p:cxnSp>
          <p:nvCxnSpPr>
            <p:cNvPr id="78" name="Straight Arrow Connector 77"/>
            <p:cNvCxnSpPr/>
            <p:nvPr/>
          </p:nvCxnSpPr>
          <p:spPr>
            <a:xfrm rot="16200000" flipH="1">
              <a:off x="3293862" y="2667331"/>
              <a:ext cx="607251" cy="16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663968" y="2371231"/>
              <a:ext cx="959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E7328"/>
                  </a:solidFill>
                </a:rPr>
                <a:t>On-line</a:t>
              </a:r>
            </a:p>
            <a:p>
              <a:pPr algn="ctr"/>
              <a:r>
                <a:rPr lang="en-US" sz="1400" dirty="0">
                  <a:solidFill>
                    <a:srgbClr val="FE7328"/>
                  </a:solidFill>
                </a:rPr>
                <a:t>Changes</a:t>
              </a:r>
            </a:p>
          </p:txBody>
        </p:sp>
      </p:grpSp>
      <p:grpSp>
        <p:nvGrpSpPr>
          <p:cNvPr id="8" name="Group 85"/>
          <p:cNvGrpSpPr/>
          <p:nvPr/>
        </p:nvGrpSpPr>
        <p:grpSpPr>
          <a:xfrm>
            <a:off x="277737" y="1240962"/>
            <a:ext cx="902909" cy="846064"/>
            <a:chOff x="216051" y="4428675"/>
            <a:chExt cx="902909" cy="846064"/>
          </a:xfrm>
        </p:grpSpPr>
        <p:sp>
          <p:nvSpPr>
            <p:cNvPr id="35" name="Magnetic Disk 34"/>
            <p:cNvSpPr/>
            <p:nvPr/>
          </p:nvSpPr>
          <p:spPr>
            <a:xfrm>
              <a:off x="216051" y="4428675"/>
              <a:ext cx="796471" cy="709386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Magnetic Disk 80"/>
            <p:cNvSpPr/>
            <p:nvPr/>
          </p:nvSpPr>
          <p:spPr>
            <a:xfrm>
              <a:off x="269270" y="4497014"/>
              <a:ext cx="796471" cy="709386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Magnetic Disk 81"/>
            <p:cNvSpPr/>
            <p:nvPr/>
          </p:nvSpPr>
          <p:spPr>
            <a:xfrm>
              <a:off x="322489" y="4565353"/>
              <a:ext cx="796471" cy="709386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DB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814286" y="286657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None/>
            </a:pPr>
            <a:endParaRPr lang="en-US" sz="1200" dirty="0">
              <a:solidFill>
                <a:srgbClr val="88898B"/>
              </a:solidFill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537200" y="82550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None/>
            </a:pPr>
            <a:endParaRPr lang="en-US" sz="1200" dirty="0">
              <a:solidFill>
                <a:srgbClr val="88898B"/>
              </a:solidFill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204200" y="307340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None/>
            </a:pPr>
            <a:endParaRPr lang="en-US" sz="1200" dirty="0">
              <a:solidFill>
                <a:srgbClr val="88898B"/>
              </a:solidFill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84067" y="3471333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None/>
            </a:pPr>
            <a:endParaRPr lang="en-US" sz="1200" dirty="0">
              <a:solidFill>
                <a:srgbClr val="88898B"/>
              </a:solidFill>
              <a:cs typeface="Arial" pitchFamily="34" charset="0"/>
            </a:endParaRPr>
          </a:p>
        </p:txBody>
      </p:sp>
      <p:grpSp>
        <p:nvGrpSpPr>
          <p:cNvPr id="9" name="Group 122"/>
          <p:cNvGrpSpPr/>
          <p:nvPr/>
        </p:nvGrpSpPr>
        <p:grpSpPr>
          <a:xfrm rot="20650981">
            <a:off x="4308254" y="2304056"/>
            <a:ext cx="1614129" cy="600164"/>
            <a:chOff x="4645056" y="2999919"/>
            <a:chExt cx="1238086" cy="600164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4760613" y="3316100"/>
              <a:ext cx="928987" cy="28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4645056" y="2999919"/>
              <a:ext cx="12380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rgbClr val="8CC63F"/>
                  </a:solidFill>
                </a:rPr>
                <a:t>Compressed 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rgbClr val="8CC63F"/>
                  </a:solidFill>
                </a:rPr>
                <a:t>Delta Since </a:t>
              </a:r>
              <a:r>
                <a:rPr lang="en-US" sz="1400" b="1" i="1" dirty="0">
                  <a:solidFill>
                    <a:srgbClr val="8CC63F"/>
                  </a:solidFill>
                </a:rPr>
                <a:t>T</a:t>
              </a: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4343400" y="3173011"/>
            <a:ext cx="1566333" cy="600164"/>
            <a:chOff x="4650682" y="3046536"/>
            <a:chExt cx="1201425" cy="600164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4760613" y="3316100"/>
              <a:ext cx="928987" cy="28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4650682" y="3046536"/>
              <a:ext cx="12014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rgbClr val="8CC63F"/>
                  </a:solidFill>
                </a:rPr>
                <a:t>Consistent</a:t>
              </a:r>
            </a:p>
            <a:p>
              <a:pPr algn="ctr"/>
              <a:r>
                <a:rPr lang="en-US" sz="1400" dirty="0">
                  <a:solidFill>
                    <a:srgbClr val="8CC63F"/>
                  </a:solidFill>
                </a:rPr>
                <a:t>Snapshot at </a:t>
              </a:r>
              <a:r>
                <a:rPr lang="en-US" sz="1400" b="1" i="1" dirty="0">
                  <a:solidFill>
                    <a:srgbClr val="8CC63F"/>
                  </a:solidFill>
                </a:rPr>
                <a:t>U</a:t>
              </a:r>
              <a:endParaRPr lang="en-US" sz="1400" dirty="0">
                <a:solidFill>
                  <a:srgbClr val="8CC63F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5926669" y="950115"/>
            <a:ext cx="1828798" cy="14459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  <a:alpha val="6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850469" y="873915"/>
            <a:ext cx="1828798" cy="144595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  <a:alpha val="2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926669" y="2694251"/>
            <a:ext cx="1828798" cy="14459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  <a:alpha val="7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850469" y="2618051"/>
            <a:ext cx="1828798" cy="144595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  <a:alpha val="2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378028" y="4760881"/>
            <a:ext cx="4116621" cy="209711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Transport </a:t>
            </a:r>
            <a:r>
              <a:rPr lang="en-US" sz="2000" dirty="0">
                <a:solidFill>
                  <a:srgbClr val="000000"/>
                </a:solidFill>
              </a:rPr>
              <a:t>independent of data source: Oracle, </a:t>
            </a:r>
            <a:r>
              <a:rPr lang="en-US" sz="2000" dirty="0" err="1">
                <a:solidFill>
                  <a:srgbClr val="000000"/>
                </a:solidFill>
              </a:rPr>
              <a:t>MySQL</a:t>
            </a:r>
            <a:r>
              <a:rPr lang="en-US" sz="2000" dirty="0">
                <a:solidFill>
                  <a:srgbClr val="000000"/>
                </a:solidFill>
              </a:rPr>
              <a:t>, …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Transactional semantics</a:t>
            </a:r>
          </a:p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In order, at least once delivery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4562383" y="4760881"/>
            <a:ext cx="4116621" cy="209711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Tens of relays</a:t>
            </a:r>
          </a:p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Hundreds of sources</a:t>
            </a:r>
          </a:p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Low latency - milliseconds</a:t>
            </a:r>
          </a:p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73B2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1" name="Group 64"/>
          <p:cNvGrpSpPr/>
          <p:nvPr/>
        </p:nvGrpSpPr>
        <p:grpSpPr>
          <a:xfrm>
            <a:off x="6010183" y="1025893"/>
            <a:ext cx="1931851" cy="1452090"/>
            <a:chOff x="8351047" y="2046967"/>
            <a:chExt cx="1931851" cy="1452090"/>
          </a:xfrm>
          <a:effectLst>
            <a:outerShdw blurRad="50800" dist="38100" dir="10380000" sx="105000" sy="105000" algn="tl" rotWithShape="0">
              <a:srgbClr val="000000">
                <a:alpha val="43000"/>
              </a:srgbClr>
            </a:outerShdw>
          </a:effectLst>
        </p:grpSpPr>
        <p:sp>
          <p:nvSpPr>
            <p:cNvPr id="51" name="Rectangle 50"/>
            <p:cNvSpPr/>
            <p:nvPr/>
          </p:nvSpPr>
          <p:spPr>
            <a:xfrm>
              <a:off x="8351047" y="2053105"/>
              <a:ext cx="1828798" cy="1445952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012865" y="2432778"/>
              <a:ext cx="1270033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Consumer 1</a:t>
              </a:r>
            </a:p>
            <a:p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  <a:p>
              <a:r>
                <a:rPr lang="en-US" sz="160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Consumer n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9112526" y="2706238"/>
              <a:ext cx="809203" cy="102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9102881" y="3146218"/>
              <a:ext cx="809203" cy="102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374237" y="2046967"/>
              <a:ext cx="1805607" cy="359892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rgbClr val="0073B2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rgbClr val="000000"/>
                  </a:solidFill>
                  <a:cs typeface="Arial" pitchFamily="34" charset="0"/>
                </a:rPr>
                <a:t>Client </a:t>
              </a:r>
              <a:br>
                <a:rPr lang="en-US" b="1" dirty="0">
                  <a:solidFill>
                    <a:srgbClr val="000000"/>
                  </a:solidFill>
                  <a:cs typeface="Arial" pitchFamily="34" charset="0"/>
                </a:rPr>
              </a:br>
              <a:endParaRPr lang="en-US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17885" y="2399253"/>
              <a:ext cx="551227" cy="1023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tIns="0" rIns="0" bIns="0" rtlCol="0" anchor="ctr" anchorCtr="1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Databus Client Lib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5998200" y="2768295"/>
            <a:ext cx="1931851" cy="1452090"/>
            <a:chOff x="8550738" y="3465613"/>
            <a:chExt cx="1931851" cy="1452090"/>
          </a:xfr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grpSpPr>
        <p:sp>
          <p:nvSpPr>
            <p:cNvPr id="114" name="Rectangle 113"/>
            <p:cNvSpPr/>
            <p:nvPr/>
          </p:nvSpPr>
          <p:spPr>
            <a:xfrm>
              <a:off x="8550738" y="3471751"/>
              <a:ext cx="1828798" cy="144595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212556" y="3851424"/>
              <a:ext cx="1270033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rgbClr val="7F7F7F"/>
                  </a:solidFill>
                </a:rPr>
                <a:t>Consumer 1</a:t>
              </a:r>
            </a:p>
            <a:p>
              <a:endParaRPr lang="en-US" sz="1200" dirty="0">
                <a:solidFill>
                  <a:srgbClr val="7F7F7F"/>
                </a:solidFill>
              </a:endParaRPr>
            </a:p>
            <a:p>
              <a:r>
                <a:rPr lang="en-US" sz="1600" dirty="0">
                  <a:solidFill>
                    <a:srgbClr val="7F7F7F"/>
                  </a:solidFill>
                </a:rPr>
                <a:t>Consumer n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8617576" y="3817899"/>
              <a:ext cx="551227" cy="10236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tIns="0" rIns="0" bIns="0" rtlCol="0" anchor="ctr" anchorCtr="1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Databus Client Lib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9312217" y="4124884"/>
              <a:ext cx="809203" cy="102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9302572" y="4564864"/>
              <a:ext cx="809203" cy="102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8573928" y="3465613"/>
              <a:ext cx="1805607" cy="359892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rgbClr val="0073B2"/>
                </a:buClr>
                <a:buFont typeface="Wingdings" pitchFamily="2" charset="2"/>
                <a:buNone/>
              </a:pPr>
              <a:r>
                <a:rPr lang="en-US" b="1" dirty="0">
                  <a:solidFill>
                    <a:srgbClr val="000000"/>
                  </a:solidFill>
                  <a:cs typeface="Arial" pitchFamily="34" charset="0"/>
                </a:rPr>
                <a:t>Client </a:t>
              </a:r>
              <a:br>
                <a:rPr lang="en-US" b="1" dirty="0">
                  <a:solidFill>
                    <a:srgbClr val="000000"/>
                  </a:solidFill>
                  <a:cs typeface="Arial" pitchFamily="34" charset="0"/>
                </a:rPr>
              </a:br>
              <a:endParaRPr lang="en-US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3"/>
          <p:cNvGrpSpPr/>
          <p:nvPr/>
        </p:nvGrpSpPr>
        <p:grpSpPr>
          <a:xfrm>
            <a:off x="2165445" y="1203908"/>
            <a:ext cx="2766312" cy="901371"/>
            <a:chOff x="7553702" y="280315"/>
            <a:chExt cx="2766312" cy="901371"/>
          </a:xfrm>
        </p:grpSpPr>
        <p:sp>
          <p:nvSpPr>
            <p:cNvPr id="97" name="Rectangle 96"/>
            <p:cNvSpPr/>
            <p:nvPr/>
          </p:nvSpPr>
          <p:spPr>
            <a:xfrm>
              <a:off x="7553702" y="280315"/>
              <a:ext cx="2600753" cy="787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9902" y="356515"/>
              <a:ext cx="2600753" cy="77893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72"/>
            <p:cNvGrpSpPr/>
            <p:nvPr/>
          </p:nvGrpSpPr>
          <p:grpSpPr>
            <a:xfrm>
              <a:off x="7583116" y="387191"/>
              <a:ext cx="2736898" cy="794495"/>
              <a:chOff x="7848599" y="1721271"/>
              <a:chExt cx="2736898" cy="79449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984744" y="1762232"/>
                <a:ext cx="2600753" cy="7535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40000" dist="23000" dir="5400000" sx="103000" sy="103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848599" y="1721271"/>
                <a:ext cx="2590801" cy="342245"/>
              </a:xfrm>
              <a:prstGeom prst="rect">
                <a:avLst/>
              </a:prstGeom>
            </p:spPr>
            <p:txBody>
              <a:bodyPr vert="horz" wrap="none" lIns="0" tIns="45720" rIns="91440" bIns="45720" rtlCol="0">
                <a:noAutofit/>
              </a:bodyPr>
              <a:lstStyle/>
              <a:p>
                <a:pPr marL="342900" indent="-342900" algn="ctr">
                  <a:spcBef>
                    <a:spcPct val="20000"/>
                  </a:spcBef>
                  <a:buClr>
                    <a:srgbClr val="0073B2"/>
                  </a:buClr>
                  <a:buFont typeface="Wingdings" pitchFamily="2" charset="2"/>
                  <a:buNone/>
                </a:pPr>
                <a:r>
                  <a:rPr lang="en-US" b="1" dirty="0">
                    <a:solidFill>
                      <a:srgbClr val="0073B2"/>
                    </a:solidFill>
                    <a:cs typeface="Arial" pitchFamily="34" charset="0"/>
                  </a:rPr>
                  <a:t>Relay</a:t>
                </a:r>
              </a:p>
            </p:txBody>
          </p:sp>
        </p:grp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78432"/>
              </p:ext>
            </p:extLst>
          </p:nvPr>
        </p:nvGraphicFramePr>
        <p:xfrm>
          <a:off x="2354121" y="1684861"/>
          <a:ext cx="2535379" cy="37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46"/>
                <a:gridCol w="213218"/>
                <a:gridCol w="159682"/>
                <a:gridCol w="1020233"/>
                <a:gridCol w="320382"/>
                <a:gridCol w="272169"/>
                <a:gridCol w="271049"/>
              </a:tblGrid>
              <a:tr h="3720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7AD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7AD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Event Win</a:t>
                      </a:r>
                      <a:endParaRPr lang="en-US" sz="16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7AD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7AD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851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Core Databases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8" name="Picture 17" descr="icde-pic-200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1555750"/>
            <a:ext cx="6921500" cy="37465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135825" y="2222266"/>
            <a:ext cx="1356537" cy="1082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77868" y="1855176"/>
            <a:ext cx="3845056" cy="1319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34569" y="2172646"/>
            <a:ext cx="2430799" cy="1103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74875" y="2799476"/>
            <a:ext cx="375212" cy="40404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2319" y="2230364"/>
            <a:ext cx="375212" cy="40404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9856" y="2533398"/>
            <a:ext cx="375212" cy="40404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</a:t>
            </a:r>
          </a:p>
        </p:txBody>
      </p:sp>
      <p:sp>
        <p:nvSpPr>
          <p:cNvPr id="25" name="Up-Down Arrow 24"/>
          <p:cNvSpPr/>
          <p:nvPr/>
        </p:nvSpPr>
        <p:spPr>
          <a:xfrm>
            <a:off x="1919356" y="2236696"/>
            <a:ext cx="274194" cy="1500751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4716" y="1514068"/>
            <a:ext cx="7749786" cy="13620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3B2"/>
                </a:solidFill>
              </a:rPr>
              <a:t>Voldemort</a:t>
            </a:r>
            <a:r>
              <a:rPr lang="en-US" dirty="0" smtClean="0">
                <a:solidFill>
                  <a:srgbClr val="0073B2"/>
                </a:solidFill>
              </a:rPr>
              <a:t>: Highly-Available Distributed KV Store</a:t>
            </a:r>
            <a:br>
              <a:rPr lang="en-US" dirty="0" smtClean="0">
                <a:solidFill>
                  <a:srgbClr val="0073B2"/>
                </a:solidFill>
              </a:rPr>
            </a:br>
            <a:endParaRPr lang="en-US" dirty="0">
              <a:solidFill>
                <a:srgbClr val="0073B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4716" y="0"/>
            <a:ext cx="7749786" cy="1500187"/>
          </a:xfrm>
        </p:spPr>
        <p:txBody>
          <a:bodyPr/>
          <a:lstStyle/>
          <a:p>
            <a:r>
              <a:rPr lang="en-US" dirty="0" smtClean="0"/>
              <a:t>LinkedIn Data Infrastructure 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5356" y="162800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voldemort_logo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5" y="2561611"/>
            <a:ext cx="1536812" cy="141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5135" y="216043"/>
            <a:ext cx="7962938" cy="1005840"/>
          </a:xfrm>
        </p:spPr>
        <p:txBody>
          <a:bodyPr/>
          <a:lstStyle/>
          <a:p>
            <a:r>
              <a:rPr lang="en-US" dirty="0" smtClean="0"/>
              <a:t>Scaling Core Databases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 descr="icde-pic-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946150"/>
            <a:ext cx="7683500" cy="496570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2597626" y="4588835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 idx="4294967295"/>
          </p:nvPr>
        </p:nvSpPr>
        <p:spPr>
          <a:xfrm>
            <a:off x="0" y="203200"/>
            <a:ext cx="8229600" cy="1006475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513" y="4974985"/>
            <a:ext cx="2922601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075" y="514893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176" y="558381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615" y="485322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165" y="513154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33" y="4730233"/>
            <a:ext cx="3248353" cy="1540622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Pluggable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components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Tunable consistency  / </a:t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availability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Highly scalable key/value store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1715" y="5288096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839" y="5375072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893" y="539246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" name="Content Placeholder 6" descr="voldemort_3tier_arch.png"/>
          <p:cNvPicPr>
            <a:picLocks noChangeAspect="1"/>
          </p:cNvPicPr>
          <p:nvPr/>
        </p:nvPicPr>
        <p:blipFill>
          <a:blip r:embed="rId3"/>
          <a:srcRect l="-179607" r="-179607"/>
          <a:stretch>
            <a:fillRect/>
          </a:stretch>
        </p:blipFill>
        <p:spPr>
          <a:xfrm>
            <a:off x="-1959034" y="1282700"/>
            <a:ext cx="5854298" cy="3382258"/>
          </a:xfrm>
          <a:prstGeom prst="rect">
            <a:avLst/>
          </a:prstGeom>
        </p:spPr>
      </p:pic>
      <p:pic>
        <p:nvPicPr>
          <p:cNvPr id="29" name="Picture 28" descr="hash_r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239" y="1292930"/>
            <a:ext cx="2269147" cy="2773402"/>
          </a:xfrm>
          <a:prstGeom prst="rect">
            <a:avLst/>
          </a:prstGeom>
        </p:spPr>
      </p:pic>
      <p:pic>
        <p:nvPicPr>
          <p:cNvPr id="30" name="Picture 29" descr="voldemort_logical_arch_trim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501" y="389364"/>
            <a:ext cx="4363488" cy="42573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4497" y="467926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5739" y="4105233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1479" y="4383554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97475" y="4383554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1217" y="4715970"/>
            <a:ext cx="2036426" cy="158408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 clusters, 400 nodes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00K peak QPS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100TB data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2~3ms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latency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03085"/>
            <a:ext cx="8229600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Voldemort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Architecture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5135" y="216043"/>
            <a:ext cx="7962938" cy="1005840"/>
          </a:xfrm>
        </p:spPr>
        <p:txBody>
          <a:bodyPr/>
          <a:lstStyle/>
          <a:p>
            <a:r>
              <a:rPr lang="en-US" dirty="0" smtClean="0"/>
              <a:t>Scaling Core Databases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 descr="icde-pic-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946150"/>
            <a:ext cx="7683500" cy="496570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2597626" y="4588835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179244" y="3824031"/>
            <a:ext cx="907111" cy="750374"/>
          </a:xfrm>
          <a:prstGeom prst="can">
            <a:avLst>
              <a:gd name="adj" fmla="val 2976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Secondary Index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3064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206500"/>
            <a:ext cx="8178800" cy="5181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F4017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1496982"/>
            <a:ext cx="5489811" cy="3156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Company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Mission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Products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Science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Infrastructure  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0" indent="-457200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/>
            </a:pPr>
            <a:r>
              <a:rPr lang="en-US" sz="2400" noProof="0" dirty="0" smtClean="0">
                <a:latin typeface="Arial" pitchFamily="34" charset="0"/>
                <a:cs typeface="Arial" pitchFamily="34" charset="0"/>
              </a:rPr>
              <a:t>Conclusion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 descr="stick_figure_presenter_meeting_32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50" y="3822700"/>
            <a:ext cx="3451889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7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7098" y="1429400"/>
            <a:ext cx="8421687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3B2"/>
                </a:solidFill>
              </a:rPr>
              <a:t>Espresso: Indexed Timeline-Consistent Distributed Data Store</a:t>
            </a:r>
            <a:br>
              <a:rPr lang="en-US" dirty="0" smtClean="0">
                <a:solidFill>
                  <a:srgbClr val="0073B2"/>
                </a:solidFill>
              </a:rPr>
            </a:br>
            <a:endParaRPr lang="en-US" dirty="0">
              <a:solidFill>
                <a:srgbClr val="0073B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97099" y="0"/>
            <a:ext cx="7772400" cy="1500187"/>
          </a:xfrm>
        </p:spPr>
        <p:txBody>
          <a:bodyPr/>
          <a:lstStyle/>
          <a:p>
            <a:r>
              <a:rPr lang="en-US" dirty="0" smtClean="0"/>
              <a:t>LinkedIn Data Infrastructure 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espres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9" y="2749963"/>
            <a:ext cx="1339548" cy="128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380" y="215785"/>
            <a:ext cx="7966693" cy="1005840"/>
          </a:xfrm>
        </p:spPr>
        <p:txBody>
          <a:bodyPr/>
          <a:lstStyle/>
          <a:p>
            <a:r>
              <a:rPr lang="en-US" dirty="0"/>
              <a:t>Storage with Richer Data Model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6672" y="930720"/>
            <a:ext cx="310213" cy="252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de-pic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25" y="1073133"/>
            <a:ext cx="7569200" cy="502920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3016125" y="4704275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28900" y="1295400"/>
            <a:ext cx="5080000" cy="156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1612900" y="3911600"/>
            <a:ext cx="812800" cy="802505"/>
          </a:xfrm>
          <a:prstGeom prst="can">
            <a:avLst>
              <a:gd name="adj" fmla="val 29766"/>
            </a:avLst>
          </a:prstGeom>
          <a:gradFill flip="none" rotWithShape="1">
            <a:gsLst>
              <a:gs pos="47000">
                <a:srgbClr val="FF660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Espresso</a:t>
            </a:r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5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8119" y="6457614"/>
            <a:ext cx="2133600" cy="365125"/>
          </a:xfrm>
        </p:spPr>
        <p:txBody>
          <a:bodyPr/>
          <a:lstStyle/>
          <a:p>
            <a:fld id="{75897B0D-BA2C-2244-86F3-025175B80EA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6" descr="espresso-partition-logical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4229" r="-14229"/>
          <a:stretch>
            <a:fillRect/>
          </a:stretch>
        </p:blipFill>
        <p:spPr>
          <a:xfrm>
            <a:off x="-519996" y="1327899"/>
            <a:ext cx="7197884" cy="4158500"/>
          </a:xfrm>
        </p:spPr>
      </p:pic>
      <p:sp>
        <p:nvSpPr>
          <p:cNvPr id="5" name="Rectangle 4"/>
          <p:cNvSpPr/>
          <p:nvPr/>
        </p:nvSpPr>
        <p:spPr>
          <a:xfrm>
            <a:off x="5755013" y="17605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Hierarchical data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8275" y="286721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Rich functionality on resources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Conditional updates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Partial updates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Atomic counters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3170" y="489113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5092" y="45749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Rich functionality within</a:t>
            </a:r>
          </a:p>
          <a:p>
            <a:r>
              <a:rPr lang="en-US" dirty="0" smtClean="0"/>
              <a:t>resource groups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Transactions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Secondary index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Text search</a:t>
            </a:r>
          </a:p>
        </p:txBody>
      </p:sp>
    </p:spTree>
    <p:extLst>
      <p:ext uri="{BB962C8B-B14F-4D97-AF65-F5344CB8AC3E}">
        <p14:creationId xmlns:p14="http://schemas.microsoft.com/office/powerpoint/2010/main" val="224895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Espresso: System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Content Placeholder 8" descr="icde-pic-6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217" r="-18217"/>
          <a:stretch>
            <a:fillRect/>
          </a:stretch>
        </p:blipFill>
        <p:spPr>
          <a:xfrm>
            <a:off x="-779445" y="1287160"/>
            <a:ext cx="7966075" cy="4754563"/>
          </a:xfrm>
        </p:spPr>
      </p:pic>
      <p:sp>
        <p:nvSpPr>
          <p:cNvPr id="5" name="TextBox 4"/>
          <p:cNvSpPr txBox="1"/>
          <p:nvPr/>
        </p:nvSpPr>
        <p:spPr>
          <a:xfrm>
            <a:off x="6028179" y="1430763"/>
            <a:ext cx="3196317" cy="5143258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Partitioning/replication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Timeline consistency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 propagation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Cluster Manager: Helix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2600" y="1384301"/>
            <a:ext cx="4427590" cy="452596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Generic Distributed State Model</a:t>
            </a:r>
          </a:p>
          <a:p>
            <a:pPr marL="772668" lvl="1">
              <a:buFont typeface="Arial"/>
              <a:buChar char="•"/>
            </a:pPr>
            <a:r>
              <a:rPr lang="en-US" dirty="0" err="1" smtClean="0">
                <a:cs typeface="Arial"/>
              </a:rPr>
              <a:t>Config</a:t>
            </a:r>
            <a:r>
              <a:rPr lang="en-US" dirty="0" smtClean="0">
                <a:cs typeface="Arial"/>
              </a:rPr>
              <a:t> Management</a:t>
            </a:r>
          </a:p>
          <a:p>
            <a:pPr marL="772668" lvl="1">
              <a:buFont typeface="Arial"/>
              <a:buChar char="•"/>
            </a:pPr>
            <a:r>
              <a:rPr lang="en-US" dirty="0" smtClean="0">
                <a:cs typeface="Arial"/>
              </a:rPr>
              <a:t>Automatic Load Balancing</a:t>
            </a:r>
          </a:p>
          <a:p>
            <a:pPr marL="772668" lvl="1">
              <a:buFont typeface="Arial"/>
              <a:buChar char="•"/>
            </a:pPr>
            <a:r>
              <a:rPr lang="en-US" dirty="0" smtClean="0">
                <a:cs typeface="Arial"/>
              </a:rPr>
              <a:t>Fault tolerance</a:t>
            </a:r>
          </a:p>
          <a:p>
            <a:pPr marL="772668" lvl="1">
              <a:buFont typeface="Arial"/>
              <a:buChar char="•"/>
            </a:pPr>
            <a:r>
              <a:rPr lang="en-US" dirty="0" smtClean="0">
                <a:cs typeface="Arial"/>
              </a:rPr>
              <a:t>Cluster expansion and rebalancing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Espresso, </a:t>
            </a:r>
            <a:r>
              <a:rPr lang="en-US" dirty="0" err="1" smtClean="0">
                <a:cs typeface="Arial"/>
              </a:rPr>
              <a:t>Databus</a:t>
            </a:r>
            <a:r>
              <a:rPr lang="en-US" dirty="0" smtClean="0">
                <a:cs typeface="Arial"/>
              </a:rPr>
              <a:t> and Search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</a:rPr>
              <a:t>Open Source Apr 2012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/>
                <a:hlinkClick r:id="rId3"/>
              </a:rPr>
              <a:t>https://github.com/linkedin/helix</a:t>
            </a:r>
            <a:endParaRPr lang="en-US" dirty="0" smtClean="0"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93" y="856160"/>
            <a:ext cx="3774989" cy="54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Non-transactional Events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6672" y="930720"/>
            <a:ext cx="310213" cy="252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de-pic-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946150"/>
            <a:ext cx="7683500" cy="49657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2597626" y="4588835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640487" y="4568075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788643" y="4605033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07981" y="1541997"/>
            <a:ext cx="4517597" cy="886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97200" y="2073275"/>
            <a:ext cx="3741337" cy="7080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82112" y="1801156"/>
            <a:ext cx="5056425" cy="9054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14800" y="2384266"/>
            <a:ext cx="2649654" cy="53673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772553" y="1205091"/>
            <a:ext cx="1326650" cy="43538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Hadoop</a:t>
            </a:r>
            <a:r>
              <a:rPr lang="en-US" sz="1600" dirty="0" smtClean="0">
                <a:solidFill>
                  <a:srgbClr val="000000"/>
                </a:solidFill>
              </a:rPr>
              <a:t>/DW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244600" y="3797300"/>
            <a:ext cx="812800" cy="802505"/>
          </a:xfrm>
          <a:prstGeom prst="can">
            <a:avLst>
              <a:gd name="adj" fmla="val 29766"/>
            </a:avLst>
          </a:prstGeom>
          <a:gradFill flip="none" rotWithShape="1">
            <a:gsLst>
              <a:gs pos="47000">
                <a:srgbClr val="FF6600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Espresso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022600" y="2997200"/>
            <a:ext cx="3771900" cy="863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30400" y="2705100"/>
            <a:ext cx="4813300" cy="1092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" idx="1"/>
          </p:cNvCxnSpPr>
          <p:nvPr/>
        </p:nvCxnSpPr>
        <p:spPr>
          <a:xfrm flipV="1">
            <a:off x="4102100" y="3382028"/>
            <a:ext cx="2670453" cy="5041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5771" y="1514068"/>
            <a:ext cx="7749786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3B2"/>
                </a:solidFill>
              </a:rPr>
              <a:t>Kafka: High-Volume Low-Latency Messaging System</a:t>
            </a:r>
            <a:br>
              <a:rPr lang="en-US" dirty="0" smtClean="0">
                <a:solidFill>
                  <a:srgbClr val="0073B2"/>
                </a:solidFill>
              </a:rPr>
            </a:br>
            <a:endParaRPr lang="en-US" dirty="0">
              <a:solidFill>
                <a:srgbClr val="0073B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5771" y="0"/>
            <a:ext cx="7749786" cy="1500187"/>
          </a:xfrm>
        </p:spPr>
        <p:txBody>
          <a:bodyPr/>
          <a:lstStyle/>
          <a:p>
            <a:r>
              <a:rPr lang="en-US" dirty="0" smtClean="0"/>
              <a:t>LinkedIn Data Infrastructure 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Content Placeholder 4" descr="kafka_tshirt_1.2.1 (2).jpg"/>
          <p:cNvPicPr>
            <a:picLocks noChangeAspect="1"/>
          </p:cNvPicPr>
          <p:nvPr/>
        </p:nvPicPr>
        <p:blipFill>
          <a:blip r:embed="rId2"/>
          <a:srcRect l="33716" t="10846" r="23704" b="31144"/>
          <a:stretch>
            <a:fillRect/>
          </a:stretch>
        </p:blipFill>
        <p:spPr>
          <a:xfrm>
            <a:off x="781850" y="2804402"/>
            <a:ext cx="1240201" cy="15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380" y="125337"/>
            <a:ext cx="7966693" cy="1005840"/>
          </a:xfrm>
        </p:spPr>
        <p:txBody>
          <a:bodyPr/>
          <a:lstStyle/>
          <a:p>
            <a:r>
              <a:rPr lang="en-US" dirty="0" smtClean="0"/>
              <a:t>In</a:t>
            </a:r>
            <a:r>
              <a:rPr lang="en-US" dirty="0" smtClean="0"/>
              <a:t>gress </a:t>
            </a:r>
            <a:r>
              <a:rPr lang="en-US" dirty="0" smtClean="0"/>
              <a:t>– </a:t>
            </a:r>
            <a:r>
              <a:rPr lang="en-US" dirty="0" smtClean="0"/>
              <a:t>Offline Data Analytics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6672" y="930720"/>
            <a:ext cx="310213" cy="252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de-pic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25" y="853105"/>
            <a:ext cx="7569200" cy="502920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3016125" y="4548779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13378" y="1179175"/>
            <a:ext cx="1326650" cy="43538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Secured</a:t>
            </a:r>
          </a:p>
          <a:p>
            <a:pPr algn="ctr"/>
            <a:r>
              <a:rPr lang="en-US" sz="1600" dirty="0" err="1">
                <a:solidFill>
                  <a:srgbClr val="000000"/>
                </a:solidFill>
              </a:rPr>
              <a:t>Hadoop</a:t>
            </a:r>
            <a:r>
              <a:rPr lang="en-US" sz="1600" dirty="0">
                <a:solidFill>
                  <a:srgbClr val="000000"/>
                </a:solidFill>
              </a:rPr>
              <a:t>/DW</a:t>
            </a:r>
          </a:p>
        </p:txBody>
      </p:sp>
    </p:spTree>
    <p:extLst>
      <p:ext uri="{BB962C8B-B14F-4D97-AF65-F5344CB8AC3E}">
        <p14:creationId xmlns:p14="http://schemas.microsoft.com/office/powerpoint/2010/main" val="372340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48" y="176252"/>
            <a:ext cx="7962938" cy="1005840"/>
          </a:xfrm>
        </p:spPr>
        <p:txBody>
          <a:bodyPr/>
          <a:lstStyle/>
          <a:p>
            <a:r>
              <a:rPr lang="en-US" dirty="0" smtClean="0"/>
              <a:t>Kafka Architecture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844619" y="1269619"/>
            <a:ext cx="1447800" cy="54864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Producer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960890" y="5481414"/>
            <a:ext cx="1676400" cy="548640"/>
          </a:xfrm>
          <a:prstGeom prst="roundRect">
            <a:avLst/>
          </a:prstGeom>
          <a:solidFill>
            <a:srgbClr val="856EC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Consumer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814603" y="1299100"/>
            <a:ext cx="1447800" cy="548640"/>
          </a:xfrm>
          <a:prstGeom prst="roundRect">
            <a:avLst/>
          </a:prstGeom>
          <a:solidFill>
            <a:schemeClr val="accent3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Producer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753057" y="5481415"/>
            <a:ext cx="1676400" cy="548640"/>
          </a:xfrm>
          <a:prstGeom prst="roundRect">
            <a:avLst/>
          </a:prstGeom>
          <a:solidFill>
            <a:srgbClr val="856EC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ヒラギノ明朝 ProN W3" pitchFamily="-107" charset="-128"/>
                <a:cs typeface="ヒラギノ明朝 ProN W3" pitchFamily="-107" charset="-128"/>
                <a:sym typeface="Cochin" pitchFamily="-107" charset="0"/>
              </a:rPr>
              <a:t>Consumer</a:t>
            </a:r>
          </a:p>
        </p:txBody>
      </p:sp>
      <p:sp>
        <p:nvSpPr>
          <p:cNvPr id="33" name="Magnetic Disk 32"/>
          <p:cNvSpPr/>
          <p:nvPr/>
        </p:nvSpPr>
        <p:spPr>
          <a:xfrm>
            <a:off x="2728498" y="4559934"/>
            <a:ext cx="1066800" cy="838200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Zookeeper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21" idx="2"/>
            <a:endCxn id="54" idx="0"/>
          </p:cNvCxnSpPr>
          <p:nvPr/>
        </p:nvCxnSpPr>
        <p:spPr bwMode="auto">
          <a:xfrm rot="5400000">
            <a:off x="787554" y="2099550"/>
            <a:ext cx="1062257" cy="499674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80" idx="0"/>
          </p:cNvCxnSpPr>
          <p:nvPr/>
        </p:nvCxnSpPr>
        <p:spPr bwMode="auto">
          <a:xfrm rot="16200000" flipH="1">
            <a:off x="1531733" y="1944487"/>
            <a:ext cx="990704" cy="881356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2"/>
            <a:endCxn id="82" idx="0"/>
          </p:cNvCxnSpPr>
          <p:nvPr/>
        </p:nvCxnSpPr>
        <p:spPr bwMode="auto">
          <a:xfrm rot="16200000" flipH="1">
            <a:off x="4371207" y="2015035"/>
            <a:ext cx="1050664" cy="716073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4" idx="2"/>
            <a:endCxn id="81" idx="0"/>
          </p:cNvCxnSpPr>
          <p:nvPr/>
        </p:nvCxnSpPr>
        <p:spPr bwMode="auto">
          <a:xfrm rot="5400000">
            <a:off x="3677964" y="2037865"/>
            <a:ext cx="1050664" cy="670415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22" idx="0"/>
            <a:endCxn id="54" idx="2"/>
          </p:cNvCxnSpPr>
          <p:nvPr/>
        </p:nvCxnSpPr>
        <p:spPr bwMode="auto">
          <a:xfrm rot="16200000" flipV="1">
            <a:off x="795257" y="4477580"/>
            <a:ext cx="1277422" cy="730245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9" name="Straight Arrow Connector 38"/>
          <p:cNvCxnSpPr>
            <a:stCxn id="32" idx="0"/>
            <a:endCxn id="82" idx="2"/>
          </p:cNvCxnSpPr>
          <p:nvPr/>
        </p:nvCxnSpPr>
        <p:spPr bwMode="auto">
          <a:xfrm rot="5400000" flipH="1" flipV="1">
            <a:off x="4293149" y="4519989"/>
            <a:ext cx="1259535" cy="663319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0" name="Straight Arrow Connector 39"/>
          <p:cNvCxnSpPr>
            <a:stCxn id="22" idx="0"/>
          </p:cNvCxnSpPr>
          <p:nvPr/>
        </p:nvCxnSpPr>
        <p:spPr bwMode="auto">
          <a:xfrm rot="5400000" flipH="1" flipV="1">
            <a:off x="1513340" y="4471764"/>
            <a:ext cx="1295400" cy="7239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1" name="Straight Arrow Connector 40"/>
          <p:cNvCxnSpPr>
            <a:stCxn id="32" idx="0"/>
            <a:endCxn id="81" idx="2"/>
          </p:cNvCxnSpPr>
          <p:nvPr/>
        </p:nvCxnSpPr>
        <p:spPr bwMode="auto">
          <a:xfrm rot="16200000" flipV="1">
            <a:off x="3599906" y="4490063"/>
            <a:ext cx="1259535" cy="723169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9" name="Straight Arrow Connector 48"/>
          <p:cNvCxnSpPr>
            <a:stCxn id="21" idx="2"/>
            <a:endCxn id="82" idx="0"/>
          </p:cNvCxnSpPr>
          <p:nvPr/>
        </p:nvCxnSpPr>
        <p:spPr bwMode="auto">
          <a:xfrm rot="16200000" flipH="1">
            <a:off x="2871475" y="515302"/>
            <a:ext cx="1080145" cy="3686057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4" idx="2"/>
            <a:endCxn id="80" idx="0"/>
          </p:cNvCxnSpPr>
          <p:nvPr/>
        </p:nvCxnSpPr>
        <p:spPr bwMode="auto">
          <a:xfrm rot="5400000">
            <a:off x="2986745" y="1328758"/>
            <a:ext cx="1032777" cy="207074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Connector 55"/>
          <p:cNvCxnSpPr>
            <a:stCxn id="80" idx="2"/>
            <a:endCxn id="33" idx="1"/>
          </p:cNvCxnSpPr>
          <p:nvPr/>
        </p:nvCxnSpPr>
        <p:spPr>
          <a:xfrm rot="16200000" flipH="1">
            <a:off x="2686860" y="3984895"/>
            <a:ext cx="355941" cy="7941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2" idx="2"/>
            <a:endCxn id="33" idx="1"/>
          </p:cNvCxnSpPr>
          <p:nvPr/>
        </p:nvCxnSpPr>
        <p:spPr>
          <a:xfrm rot="5400000">
            <a:off x="4089210" y="3394568"/>
            <a:ext cx="338054" cy="19926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2" idx="3"/>
            <a:endCxn id="33" idx="3"/>
          </p:cNvCxnSpPr>
          <p:nvPr/>
        </p:nvCxnSpPr>
        <p:spPr>
          <a:xfrm flipV="1">
            <a:off x="2637290" y="5398134"/>
            <a:ext cx="624608" cy="357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2" idx="1"/>
            <a:endCxn id="33" idx="3"/>
          </p:cNvCxnSpPr>
          <p:nvPr/>
        </p:nvCxnSpPr>
        <p:spPr>
          <a:xfrm rot="10800000">
            <a:off x="3261899" y="5398135"/>
            <a:ext cx="491159" cy="3576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2"/>
            <a:endCxn id="54" idx="0"/>
          </p:cNvCxnSpPr>
          <p:nvPr/>
        </p:nvCxnSpPr>
        <p:spPr bwMode="auto">
          <a:xfrm rot="5400000">
            <a:off x="2287286" y="629299"/>
            <a:ext cx="1032776" cy="3469658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21" idx="2"/>
            <a:endCxn id="81" idx="0"/>
          </p:cNvCxnSpPr>
          <p:nvPr/>
        </p:nvCxnSpPr>
        <p:spPr bwMode="auto">
          <a:xfrm rot="16200000" flipH="1">
            <a:off x="2178231" y="1208546"/>
            <a:ext cx="1080145" cy="2299569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423365" y="2880516"/>
            <a:ext cx="1290960" cy="1323476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29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5548" y="3219860"/>
            <a:ext cx="908278" cy="182562"/>
          </a:xfrm>
          <a:prstGeom prst="rect">
            <a:avLst/>
          </a:prstGeom>
          <a:solidFill>
            <a:srgbClr val="9BBB59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opic1-part1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47280" y="3544452"/>
            <a:ext cx="908278" cy="182562"/>
          </a:xfrm>
          <a:prstGeom prst="rect">
            <a:avLst/>
          </a:prstGeom>
          <a:solidFill>
            <a:srgbClr val="C0504D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topic2-part2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2108" y="3880160"/>
            <a:ext cx="908278" cy="182562"/>
          </a:xfrm>
          <a:prstGeom prst="rect">
            <a:avLst/>
          </a:prstGeom>
          <a:solidFill>
            <a:srgbClr val="8064A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topic2-part1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822283" y="2880517"/>
            <a:ext cx="1290960" cy="1323476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29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22608" y="2898404"/>
            <a:ext cx="1290960" cy="1323476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29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609096" y="2898404"/>
            <a:ext cx="1290960" cy="1323476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429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ヒラギノ明朝 ProN W3" pitchFamily="-107" charset="-128"/>
              <a:cs typeface="ヒラギノ明朝 ProN W3" pitchFamily="-107" charset="-128"/>
              <a:sym typeface="Cochin" pitchFamily="-107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020043" y="3243201"/>
            <a:ext cx="908278" cy="182562"/>
          </a:xfrm>
          <a:prstGeom prst="rect">
            <a:avLst/>
          </a:prstGeom>
          <a:solidFill>
            <a:srgbClr val="F79646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opic1-part2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24386" y="3910323"/>
            <a:ext cx="908278" cy="182562"/>
          </a:xfrm>
          <a:prstGeom prst="rect">
            <a:avLst/>
          </a:prstGeom>
          <a:solidFill>
            <a:srgbClr val="C0504D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topic2-part2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458748" y="3261088"/>
            <a:ext cx="908278" cy="182562"/>
          </a:xfrm>
          <a:prstGeom prst="rect">
            <a:avLst/>
          </a:prstGeom>
          <a:solidFill>
            <a:srgbClr val="8064A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topic2-part1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463091" y="3928210"/>
            <a:ext cx="908278" cy="182562"/>
          </a:xfrm>
          <a:prstGeom prst="rect">
            <a:avLst/>
          </a:prstGeom>
          <a:solidFill>
            <a:srgbClr val="9BBB59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opic1-part1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38817" y="3928210"/>
            <a:ext cx="908278" cy="182562"/>
          </a:xfrm>
          <a:prstGeom prst="rect">
            <a:avLst/>
          </a:prstGeom>
          <a:solidFill>
            <a:srgbClr val="F79646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topic1-part2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021775" y="3567793"/>
            <a:ext cx="908278" cy="182562"/>
          </a:xfrm>
          <a:prstGeom prst="rect">
            <a:avLst/>
          </a:prstGeom>
          <a:solidFill>
            <a:srgbClr val="9BBB59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opic1-part1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460480" y="3585680"/>
            <a:ext cx="908278" cy="182562"/>
          </a:xfrm>
          <a:prstGeom prst="rect">
            <a:avLst/>
          </a:prstGeom>
          <a:solidFill>
            <a:srgbClr val="F79646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topic1-part2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838817" y="3261088"/>
            <a:ext cx="908278" cy="182562"/>
          </a:xfrm>
          <a:prstGeom prst="rect">
            <a:avLst/>
          </a:prstGeom>
          <a:solidFill>
            <a:srgbClr val="C0504D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topic2-part2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840549" y="3585680"/>
            <a:ext cx="908278" cy="182562"/>
          </a:xfrm>
          <a:prstGeom prst="rect">
            <a:avLst/>
          </a:prstGeom>
          <a:solidFill>
            <a:srgbClr val="8064A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topic2-part1</a:t>
            </a:r>
          </a:p>
        </p:txBody>
      </p:sp>
      <p:cxnSp>
        <p:nvCxnSpPr>
          <p:cNvPr id="158" name="Straight Connector 157"/>
          <p:cNvCxnSpPr>
            <a:stCxn id="54" idx="2"/>
            <a:endCxn id="33" idx="1"/>
          </p:cNvCxnSpPr>
          <p:nvPr/>
        </p:nvCxnSpPr>
        <p:spPr>
          <a:xfrm rot="16200000" flipH="1">
            <a:off x="1987400" y="3285436"/>
            <a:ext cx="355942" cy="2193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1" idx="2"/>
            <a:endCxn id="33" idx="1"/>
          </p:cNvCxnSpPr>
          <p:nvPr/>
        </p:nvCxnSpPr>
        <p:spPr>
          <a:xfrm rot="5400000">
            <a:off x="3395966" y="4087812"/>
            <a:ext cx="338054" cy="6061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7624" y="2877916"/>
            <a:ext cx="8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</a:rPr>
              <a:t>Broker 1</a:t>
            </a:r>
            <a:endParaRPr lang="en-US" sz="1400" dirty="0">
              <a:latin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039576" y="2887212"/>
            <a:ext cx="8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</a:rPr>
              <a:t>Broker 2</a:t>
            </a:r>
            <a:endParaRPr lang="en-US" sz="1400" dirty="0">
              <a:latin typeface="Arial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479912" y="2896508"/>
            <a:ext cx="8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</a:rPr>
              <a:t>Broker 3</a:t>
            </a:r>
            <a:endParaRPr lang="en-US" sz="1400" dirty="0">
              <a:latin typeface="Arial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848696" y="2896860"/>
            <a:ext cx="8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</a:rPr>
              <a:t>Broker 4</a:t>
            </a:r>
            <a:endParaRPr lang="en-US" sz="1400" dirty="0">
              <a:latin typeface="Arial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019232" y="1225044"/>
            <a:ext cx="3160544" cy="2495762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features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Scale-out architecture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throughput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Automatic load balancing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Intra-cluster replication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038773" y="3649283"/>
            <a:ext cx="3105227" cy="1869316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 day stats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writes: 10+ billion messages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reads: 50+ billion messages</a:t>
            </a:r>
          </a:p>
        </p:txBody>
      </p:sp>
    </p:spTree>
    <p:extLst>
      <p:ext uri="{BB962C8B-B14F-4D97-AF65-F5344CB8AC3E}">
        <p14:creationId xmlns:p14="http://schemas.microsoft.com/office/powerpoint/2010/main" val="3053014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380" y="125337"/>
            <a:ext cx="7966693" cy="1005840"/>
          </a:xfrm>
        </p:spPr>
        <p:txBody>
          <a:bodyPr/>
          <a:lstStyle/>
          <a:p>
            <a:r>
              <a:rPr lang="en-US" dirty="0" smtClean="0"/>
              <a:t>Egress – Analytics Results for Online Serving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6672" y="930720"/>
            <a:ext cx="310213" cy="252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de-pic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25" y="853105"/>
            <a:ext cx="7569200" cy="502920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3016125" y="4548779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13378" y="1179175"/>
            <a:ext cx="1326650" cy="43538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Secured</a:t>
            </a:r>
          </a:p>
          <a:p>
            <a:pPr algn="ctr"/>
            <a:r>
              <a:rPr lang="en-US" sz="1600" dirty="0" err="1">
                <a:solidFill>
                  <a:srgbClr val="000000"/>
                </a:solidFill>
              </a:rPr>
              <a:t>Hadoop</a:t>
            </a:r>
            <a:r>
              <a:rPr lang="en-US" sz="1600" dirty="0">
                <a:solidFill>
                  <a:srgbClr val="000000"/>
                </a:solidFill>
              </a:rPr>
              <a:t>/DW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59979" y="2434019"/>
            <a:ext cx="3024381" cy="15440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18467" y="2669340"/>
            <a:ext cx="660895" cy="106255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87388" y="2575538"/>
            <a:ext cx="1875912" cy="12341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384405" y="2225674"/>
            <a:ext cx="4091854" cy="15191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9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0" y="1051177"/>
            <a:ext cx="8030876" cy="470141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05135" y="203085"/>
            <a:ext cx="7962938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600" dirty="0" smtClean="0"/>
              <a:t>The World’s Largest Professional Network</a:t>
            </a:r>
            <a:endParaRPr lang="en-US" sz="2600" dirty="0"/>
          </a:p>
        </p:txBody>
      </p:sp>
      <p:grpSp>
        <p:nvGrpSpPr>
          <p:cNvPr id="2" name="Group 6"/>
          <p:cNvGrpSpPr/>
          <p:nvPr/>
        </p:nvGrpSpPr>
        <p:grpSpPr>
          <a:xfrm>
            <a:off x="1" y="4741335"/>
            <a:ext cx="9154668" cy="1642533"/>
            <a:chOff x="292101" y="3556001"/>
            <a:chExt cx="8862567" cy="1231900"/>
          </a:xfrm>
        </p:grpSpPr>
        <p:sp>
          <p:nvSpPr>
            <p:cNvPr id="8" name="Rectangle 7"/>
            <p:cNvSpPr/>
            <p:nvPr/>
          </p:nvSpPr>
          <p:spPr>
            <a:xfrm>
              <a:off x="292101" y="3556001"/>
              <a:ext cx="8862567" cy="12319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  <a:gs pos="25000">
                  <a:schemeClr val="tx1">
                    <a:alpha val="90000"/>
                  </a:schemeClr>
                </a:gs>
                <a:gs pos="79000">
                  <a:schemeClr val="tx1">
                    <a:alpha val="9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2338067" y="4207239"/>
              <a:ext cx="838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09082" y="5772572"/>
            <a:ext cx="184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E" sz="1400" dirty="0">
                <a:solidFill>
                  <a:schemeClr val="bg1"/>
                </a:solidFill>
              </a:rPr>
              <a:t>Members </a:t>
            </a:r>
            <a:r>
              <a:rPr lang="en-IE" sz="1400" dirty="0" smtClean="0">
                <a:solidFill>
                  <a:schemeClr val="bg1"/>
                </a:solidFill>
              </a:rPr>
              <a:t>Worldwide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8702" y="5144067"/>
            <a:ext cx="19367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smtClean="0">
                <a:solidFill>
                  <a:srgbClr val="FFFFFF"/>
                </a:solidFill>
              </a:rPr>
              <a:t>2+ </a:t>
            </a:r>
            <a:r>
              <a:rPr lang="en-US" sz="4200" dirty="0" smtClean="0">
                <a:solidFill>
                  <a:srgbClr val="FFFFFF"/>
                </a:solidFill>
              </a:rPr>
              <a:t>new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4156" y="5759872"/>
            <a:ext cx="2052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</a:rPr>
              <a:t>Members </a:t>
            </a:r>
            <a:r>
              <a:rPr lang="en-US" sz="1400" dirty="0" smtClean="0">
                <a:solidFill>
                  <a:srgbClr val="FFFFFF"/>
                </a:solidFill>
                <a:latin typeface="Arial" pitchFamily="34" charset="0"/>
              </a:rPr>
              <a:t>Per Second</a:t>
            </a:r>
            <a:endParaRPr lang="en-US" sz="14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8789" y="5144067"/>
            <a:ext cx="18469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smtClean="0">
                <a:solidFill>
                  <a:srgbClr val="FFFFFF"/>
                </a:solidFill>
              </a:rPr>
              <a:t>132M</a:t>
            </a:r>
            <a:r>
              <a:rPr lang="en-US" sz="4200" dirty="0" smtClean="0">
                <a:solidFill>
                  <a:srgbClr val="FFFFFF"/>
                </a:solidFill>
              </a:rPr>
              <a:t>+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8658" y="5759872"/>
            <a:ext cx="232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E" sz="1400" dirty="0" smtClean="0">
                <a:solidFill>
                  <a:schemeClr val="bg1"/>
                </a:solidFill>
              </a:rPr>
              <a:t>Monthly Unique Visitors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1675" y="5156767"/>
            <a:ext cx="1846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FFFFFF"/>
                </a:solidFill>
              </a:rPr>
              <a:t>225M+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4273" y="5131367"/>
            <a:ext cx="16962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smtClean="0">
                <a:solidFill>
                  <a:srgbClr val="FFFFFF"/>
                </a:solidFill>
              </a:rPr>
              <a:t>2.9M</a:t>
            </a:r>
            <a:r>
              <a:rPr lang="en-US" sz="4200" dirty="0" smtClean="0">
                <a:solidFill>
                  <a:srgbClr val="FFFFFF"/>
                </a:solidFill>
              </a:rPr>
              <a:t>+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7142" y="5772572"/>
            <a:ext cx="232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E" sz="1400" dirty="0" smtClean="0">
                <a:solidFill>
                  <a:schemeClr val="bg1"/>
                </a:solidFill>
              </a:rPr>
              <a:t>   Company Pages</a:t>
            </a:r>
            <a:endParaRPr lang="en-IE" sz="14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4064281" y="5653106"/>
            <a:ext cx="1117600" cy="164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386713" y="5628082"/>
            <a:ext cx="1117600" cy="164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2385" y="1050876"/>
            <a:ext cx="7765576" cy="9144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Connecting the world’s professionals to make them more productive and successful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7482" y="6457614"/>
            <a:ext cx="2895600" cy="365125"/>
          </a:xfrm>
        </p:spPr>
        <p:txBody>
          <a:bodyPr/>
          <a:lstStyle/>
          <a:p>
            <a:r>
              <a:rPr lang="en-US" dirty="0" smtClean="0"/>
              <a:t>LinkedIn Confidential ©2013 All Rights Reserved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2295" y="6457614"/>
            <a:ext cx="2133600" cy="365125"/>
          </a:xfrm>
        </p:spPr>
        <p:txBody>
          <a:bodyPr/>
          <a:lstStyle/>
          <a:p>
            <a:fld id="{75897B0D-BA2C-2244-86F3-025175B80E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7098" y="1429400"/>
            <a:ext cx="8421687" cy="13620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3B2"/>
                </a:solidFill>
              </a:rPr>
              <a:t>WebHDFS</a:t>
            </a:r>
            <a:r>
              <a:rPr lang="en-US" dirty="0" smtClean="0">
                <a:solidFill>
                  <a:srgbClr val="0073B2"/>
                </a:solidFill>
              </a:rPr>
              <a:t> + Faust</a:t>
            </a:r>
            <a:br>
              <a:rPr lang="en-US" dirty="0" smtClean="0">
                <a:solidFill>
                  <a:srgbClr val="0073B2"/>
                </a:solidFill>
              </a:rPr>
            </a:br>
            <a:r>
              <a:rPr lang="en-US" dirty="0" smtClean="0">
                <a:solidFill>
                  <a:srgbClr val="0073B2"/>
                </a:solidFill>
              </a:rPr>
              <a:t> </a:t>
            </a:r>
            <a:br>
              <a:rPr lang="en-US" dirty="0" smtClean="0">
                <a:solidFill>
                  <a:srgbClr val="0073B2"/>
                </a:solidFill>
              </a:rPr>
            </a:br>
            <a:endParaRPr lang="en-US" dirty="0">
              <a:solidFill>
                <a:srgbClr val="0073B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97099" y="0"/>
            <a:ext cx="7772400" cy="1500187"/>
          </a:xfrm>
        </p:spPr>
        <p:txBody>
          <a:bodyPr/>
          <a:lstStyle/>
          <a:p>
            <a:r>
              <a:rPr lang="en-US" dirty="0" smtClean="0"/>
              <a:t>LinkedIn Data Infrastructure 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 descr="hadoop-logo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" y="2314555"/>
            <a:ext cx="2183162" cy="1270000"/>
          </a:xfrm>
          <a:prstGeom prst="rect">
            <a:avLst/>
          </a:prstGeom>
        </p:spPr>
      </p:pic>
      <p:pic>
        <p:nvPicPr>
          <p:cNvPr id="4" name="Picture 3" descr="220px-Rembrandt,_Fau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29" y="2241727"/>
            <a:ext cx="1252441" cy="1451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7957" y="243609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8471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380" y="125337"/>
            <a:ext cx="7966693" cy="1005840"/>
          </a:xfrm>
        </p:spPr>
        <p:txBody>
          <a:bodyPr/>
          <a:lstStyle/>
          <a:p>
            <a:r>
              <a:rPr lang="en-US" dirty="0" smtClean="0"/>
              <a:t>Egress – Getting Data Out from Offline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6672" y="930720"/>
            <a:ext cx="310213" cy="252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de-pic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25" y="865805"/>
            <a:ext cx="7569200" cy="502920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>
            <a:off x="3029084" y="4522863"/>
            <a:ext cx="187606" cy="418479"/>
          </a:xfrm>
          <a:prstGeom prst="upArrow">
            <a:avLst>
              <a:gd name="adj1" fmla="val 50000"/>
              <a:gd name="adj2" fmla="val 1089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8233" y="5533049"/>
            <a:ext cx="7062505" cy="2332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13378" y="1179174"/>
            <a:ext cx="1326650" cy="531276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Secured</a:t>
            </a:r>
          </a:p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Hadoop</a:t>
            </a:r>
            <a:r>
              <a:rPr lang="en-US" sz="1600" dirty="0" smtClean="0">
                <a:solidFill>
                  <a:srgbClr val="000000"/>
                </a:solidFill>
              </a:rPr>
              <a:t>/DW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1412501" y="5442343"/>
            <a:ext cx="5002068" cy="505360"/>
          </a:xfrm>
          <a:prstGeom prst="leftArrow">
            <a:avLst/>
          </a:prstGeom>
          <a:gradFill flip="none" rotWithShape="1">
            <a:gsLst>
              <a:gs pos="56000">
                <a:srgbClr val="C86E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                                       </a:t>
            </a:r>
            <a:r>
              <a:rPr lang="en-US" sz="1600" dirty="0" err="1" smtClean="0">
                <a:solidFill>
                  <a:srgbClr val="000000"/>
                </a:solidFill>
              </a:rPr>
              <a:t>WebHDFS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665311" y="4467936"/>
            <a:ext cx="226661" cy="1026239"/>
          </a:xfrm>
          <a:prstGeom prst="upArrow">
            <a:avLst>
              <a:gd name="adj1" fmla="val 50000"/>
              <a:gd name="adj2" fmla="val 108983"/>
            </a:avLst>
          </a:prstGeom>
          <a:gradFill>
            <a:gsLst>
              <a:gs pos="66000">
                <a:srgbClr val="C86E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2818641" y="4532725"/>
            <a:ext cx="200742" cy="974408"/>
          </a:xfrm>
          <a:prstGeom prst="upArrow">
            <a:avLst>
              <a:gd name="adj1" fmla="val 50000"/>
              <a:gd name="adj2" fmla="val 108983"/>
            </a:avLst>
          </a:prstGeom>
          <a:gradFill>
            <a:gsLst>
              <a:gs pos="66000">
                <a:srgbClr val="C86E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679425" y="4542587"/>
            <a:ext cx="200742" cy="974408"/>
          </a:xfrm>
          <a:prstGeom prst="upArrow">
            <a:avLst>
              <a:gd name="adj1" fmla="val 50000"/>
              <a:gd name="adj2" fmla="val 108983"/>
            </a:avLst>
          </a:prstGeom>
          <a:gradFill>
            <a:gsLst>
              <a:gs pos="66000">
                <a:srgbClr val="C86EC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377871" y="6116156"/>
            <a:ext cx="1036698" cy="181411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61472" y="5960661"/>
            <a:ext cx="764565" cy="518320"/>
          </a:xfrm>
          <a:prstGeom prst="rect">
            <a:avLst/>
          </a:prstGeom>
          <a:gradFill flip="none" rotWithShape="1">
            <a:gsLst>
              <a:gs pos="51000">
                <a:srgbClr val="64DD55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Kafka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706195" y="6129115"/>
            <a:ext cx="761460" cy="194369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66056" y="5957566"/>
            <a:ext cx="1788303" cy="518320"/>
          </a:xfrm>
          <a:prstGeom prst="rect">
            <a:avLst/>
          </a:prstGeom>
          <a:gradFill flip="none" rotWithShape="1">
            <a:gsLst>
              <a:gs pos="51000">
                <a:srgbClr val="DDBD28"/>
              </a:gs>
              <a:gs pos="100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Faust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2141682" y="4503713"/>
            <a:ext cx="216806" cy="1418073"/>
          </a:xfrm>
          <a:prstGeom prst="upArrow">
            <a:avLst>
              <a:gd name="adj1" fmla="val 50000"/>
              <a:gd name="adj2" fmla="val 108983"/>
            </a:avLst>
          </a:prstGeom>
          <a:gradFill>
            <a:gsLst>
              <a:gs pos="66000">
                <a:srgbClr val="DDBD2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8100" cap="rnd" cmpd="dbl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3243175" y="4529629"/>
            <a:ext cx="216806" cy="1418073"/>
          </a:xfrm>
          <a:prstGeom prst="upArrow">
            <a:avLst>
              <a:gd name="adj1" fmla="val 50000"/>
              <a:gd name="adj2" fmla="val 108983"/>
            </a:avLst>
          </a:prstGeom>
          <a:gradFill>
            <a:gsLst>
              <a:gs pos="66000">
                <a:srgbClr val="DDBD2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700000">
            <a:off x="4368724" y="4247347"/>
            <a:ext cx="186848" cy="2013399"/>
          </a:xfrm>
          <a:prstGeom prst="upArrow">
            <a:avLst>
              <a:gd name="adj1" fmla="val 50000"/>
              <a:gd name="adj2" fmla="val 108983"/>
            </a:avLst>
          </a:prstGeom>
          <a:gradFill>
            <a:gsLst>
              <a:gs pos="66000">
                <a:srgbClr val="DDBD2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8100" cap="rnd" cmpd="dbl">
            <a:prstDash val="dash"/>
          </a:ln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Environment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265471"/>
            <a:ext cx="6079067" cy="49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Workflow management: Azkaban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2" b="-42"/>
          <a:stretch/>
        </p:blipFill>
        <p:spPr>
          <a:xfrm>
            <a:off x="1126890" y="1255536"/>
            <a:ext cx="6795264" cy="5463393"/>
          </a:xfrm>
        </p:spPr>
      </p:pic>
    </p:spTree>
    <p:extLst>
      <p:ext uri="{BB962C8B-B14F-4D97-AF65-F5344CB8AC3E}">
        <p14:creationId xmlns:p14="http://schemas.microsoft.com/office/powerpoint/2010/main" val="223012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17778"/>
            <a:ext cx="4826000" cy="2808080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Map-reduce jobs generate RO files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index fits in memory for fast reads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File system cache for data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Data transferred in parallel via </a:t>
            </a:r>
            <a:r>
              <a:rPr lang="en-US" dirty="0" err="1" smtClean="0">
                <a:solidFill>
                  <a:srgbClr val="000000"/>
                </a:solidFill>
              </a:rPr>
              <a:t>WebHDFS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Authentication always required for each file transfer out of </a:t>
            </a:r>
            <a:r>
              <a:rPr lang="en-US" dirty="0" err="1" smtClean="0">
                <a:solidFill>
                  <a:srgbClr val="000000"/>
                </a:solidFill>
              </a:rPr>
              <a:t>Hadoop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33" y="1337733"/>
            <a:ext cx="3403601" cy="481298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2887" y="436329"/>
            <a:ext cx="7962938" cy="1005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Read-only Data Generation and Transfer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54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4651" y="1917778"/>
            <a:ext cx="4117230" cy="3874430"/>
          </a:xfrm>
          <a:prstGeom prst="rect">
            <a:avLst/>
          </a:prstGeom>
        </p:spPr>
        <p:txBody>
          <a:bodyPr vert="horz" lIns="0" tIns="45720" rIns="91440" bIns="45720" rtlCol="0" anchor="b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Map-reduce jobs generate records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Avro format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Annotated key and value fields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Records published from </a:t>
            </a:r>
            <a:r>
              <a:rPr lang="en-US" dirty="0" err="1" smtClean="0">
                <a:solidFill>
                  <a:srgbClr val="000000"/>
                </a:solidFill>
              </a:rPr>
              <a:t>Hadoop</a:t>
            </a:r>
            <a:r>
              <a:rPr lang="en-US" dirty="0" smtClean="0">
                <a:solidFill>
                  <a:srgbClr val="000000"/>
                </a:solidFill>
              </a:rPr>
              <a:t> to </a:t>
            </a:r>
            <a:r>
              <a:rPr lang="en-US" dirty="0" err="1" smtClean="0">
                <a:solidFill>
                  <a:srgbClr val="000000"/>
                </a:solidFill>
              </a:rPr>
              <a:t>Kakfa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Faust consumes records from Kafka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Faust streams records into Voldemort, Espresso, and other serving platforms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82887" y="436329"/>
            <a:ext cx="7962938" cy="10058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Modifiable Data Generation and Transfer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5390829" y="1575825"/>
            <a:ext cx="2513993" cy="43977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06056" y="1773086"/>
            <a:ext cx="721014" cy="600103"/>
          </a:xfrm>
          <a:prstGeom prst="roundRect">
            <a:avLst/>
          </a:prstGeom>
          <a:gradFill flip="none" rotWithShape="1">
            <a:gsLst>
              <a:gs pos="16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1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Plug-ins</a:t>
            </a:r>
            <a:endParaRPr lang="en-US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7106056" y="3387383"/>
            <a:ext cx="772849" cy="600103"/>
          </a:xfrm>
          <a:prstGeom prst="roundRect">
            <a:avLst/>
          </a:prstGeom>
          <a:gradFill flip="none" rotWithShape="1">
            <a:gsLst>
              <a:gs pos="16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1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V. Plug-in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06055" y="5054868"/>
            <a:ext cx="772849" cy="600103"/>
          </a:xfrm>
          <a:prstGeom prst="roundRect">
            <a:avLst/>
          </a:prstGeom>
          <a:gradFill flip="none" rotWithShape="1">
            <a:gsLst>
              <a:gs pos="16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1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E. Plug-in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455623" y="1773086"/>
            <a:ext cx="665888" cy="600103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Plug-ins</a:t>
            </a:r>
            <a:endParaRPr lang="en-US" sz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5468582" y="3387383"/>
            <a:ext cx="686811" cy="600103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Kafka Plug-in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442664" y="4990078"/>
            <a:ext cx="678847" cy="600103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Databus</a:t>
            </a:r>
            <a:r>
              <a:rPr lang="en-US" sz="1100" dirty="0" smtClean="0"/>
              <a:t> Plug-in</a:t>
            </a:r>
            <a:endParaRPr lang="en-US" sz="1100" dirty="0"/>
          </a:p>
        </p:txBody>
      </p:sp>
      <p:sp>
        <p:nvSpPr>
          <p:cNvPr id="48" name="Can 47"/>
          <p:cNvSpPr/>
          <p:nvPr/>
        </p:nvSpPr>
        <p:spPr>
          <a:xfrm>
            <a:off x="8203808" y="1575825"/>
            <a:ext cx="940192" cy="1122229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Other Data Sources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9" name="Can 48"/>
          <p:cNvSpPr/>
          <p:nvPr/>
        </p:nvSpPr>
        <p:spPr>
          <a:xfrm>
            <a:off x="8203806" y="3233248"/>
            <a:ext cx="940193" cy="1122229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Voldemort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0" name="Can 49"/>
          <p:cNvSpPr/>
          <p:nvPr/>
        </p:nvSpPr>
        <p:spPr>
          <a:xfrm>
            <a:off x="8203808" y="4851391"/>
            <a:ext cx="940192" cy="1122229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Espresso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1" name="Can 50"/>
          <p:cNvSpPr/>
          <p:nvPr/>
        </p:nvSpPr>
        <p:spPr>
          <a:xfrm>
            <a:off x="4081998" y="1575825"/>
            <a:ext cx="937389" cy="1122229"/>
          </a:xfrm>
          <a:prstGeom prst="can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Other Data Sources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2" name="Can 51"/>
          <p:cNvSpPr/>
          <p:nvPr/>
        </p:nvSpPr>
        <p:spPr>
          <a:xfrm>
            <a:off x="4094957" y="3244852"/>
            <a:ext cx="924430" cy="1122229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Hadoop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3" name="Can 52"/>
          <p:cNvSpPr/>
          <p:nvPr/>
        </p:nvSpPr>
        <p:spPr>
          <a:xfrm>
            <a:off x="4133833" y="4851391"/>
            <a:ext cx="885554" cy="1122229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Teradata/ DWH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38028" y="3452909"/>
            <a:ext cx="407127" cy="284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Kafka</a:t>
            </a:r>
            <a:endParaRPr lang="en-US" sz="1400" dirty="0"/>
          </a:p>
        </p:txBody>
      </p:sp>
      <p:sp>
        <p:nvSpPr>
          <p:cNvPr id="58" name="Right Arrow 57"/>
          <p:cNvSpPr/>
          <p:nvPr/>
        </p:nvSpPr>
        <p:spPr>
          <a:xfrm>
            <a:off x="7930738" y="2060316"/>
            <a:ext cx="273069" cy="217253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194152" y="1088469"/>
            <a:ext cx="1017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Monitoring</a:t>
            </a:r>
            <a:endParaRPr lang="en-US" sz="1200" b="1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6155840" y="1089855"/>
            <a:ext cx="940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Throttling</a:t>
            </a:r>
            <a:endParaRPr lang="en-US" sz="12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7061203" y="1089855"/>
            <a:ext cx="1052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Scheduling</a:t>
            </a:r>
            <a:endParaRPr lang="en-US" sz="1200" b="1" i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920385" y="1373862"/>
            <a:ext cx="392161" cy="3992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616632" y="1373862"/>
            <a:ext cx="43325" cy="3992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982648" y="1372476"/>
            <a:ext cx="364179" cy="400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212480" y="1784463"/>
            <a:ext cx="203562" cy="402791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">
                <a:schemeClr val="accent1">
                  <a:lumMod val="40000"/>
                  <a:lumOff val="60000"/>
                  <a:alpha val="85000"/>
                </a:schemeClr>
              </a:gs>
            </a:gsLst>
            <a:lin ang="55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522035" y="1784463"/>
            <a:ext cx="203562" cy="402791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">
                <a:schemeClr val="accent1">
                  <a:lumMod val="40000"/>
                  <a:lumOff val="60000"/>
                  <a:alpha val="85000"/>
                </a:schemeClr>
              </a:gs>
            </a:gsLst>
            <a:lin ang="55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23339" y="1784463"/>
            <a:ext cx="203562" cy="402791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">
                <a:schemeClr val="accent1">
                  <a:lumMod val="40000"/>
                  <a:lumOff val="60000"/>
                  <a:alpha val="85000"/>
                </a:schemeClr>
              </a:gs>
            </a:gsLst>
            <a:lin ang="552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7927633" y="5322626"/>
            <a:ext cx="273069" cy="217253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7924528" y="3622038"/>
            <a:ext cx="273069" cy="217253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5063755" y="3728797"/>
            <a:ext cx="273069" cy="217253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5060651" y="5280657"/>
            <a:ext cx="273069" cy="217253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5057546" y="2012155"/>
            <a:ext cx="273069" cy="217253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7945" y="6103199"/>
            <a:ext cx="914400" cy="492402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Faust</a:t>
            </a:r>
          </a:p>
        </p:txBody>
      </p:sp>
    </p:spTree>
    <p:extLst>
      <p:ext uri="{BB962C8B-B14F-4D97-AF65-F5344CB8AC3E}">
        <p14:creationId xmlns:p14="http://schemas.microsoft.com/office/powerpoint/2010/main" val="178186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4741335"/>
            <a:ext cx="9154668" cy="164253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30000"/>
                </a:schemeClr>
              </a:gs>
              <a:gs pos="25000">
                <a:schemeClr val="tx1">
                  <a:alpha val="90000"/>
                </a:schemeClr>
              </a:gs>
              <a:gs pos="79000">
                <a:schemeClr val="tx1">
                  <a:alpha val="9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7857" y="5336464"/>
            <a:ext cx="5527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Read more @ data.linkedin.com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1307" y="1485525"/>
            <a:ext cx="8570805" cy="50418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E2E: The Big-Data feedback loop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essential for </a:t>
            </a:r>
            <a:r>
              <a:rPr lang="en-US" dirty="0">
                <a:latin typeface="Arial" pitchFamily="34" charset="0"/>
                <a:cs typeface="Arial" pitchFamily="34" charset="0"/>
              </a:rPr>
              <a:t>product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design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Infrastructure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Infra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needs continuous innovation and iteration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scale out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Fast moving, Big, Clean Data  + Agile Metadata = Goodness 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Data-driven products need agile feedback infrastructure and measurement methodology.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Methodology 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Data-Driven experimentation enables insights and agile products 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Recommendation-driven products have big impact.</a:t>
            </a:r>
          </a:p>
          <a:p>
            <a:pPr marL="514350" indent="-514350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5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us. Come Have Fun with Us!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4741335"/>
            <a:ext cx="9154668" cy="164253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30000"/>
                </a:schemeClr>
              </a:gs>
              <a:gs pos="25000">
                <a:schemeClr val="tx1">
                  <a:alpha val="90000"/>
                </a:schemeClr>
              </a:gs>
              <a:gs pos="79000">
                <a:schemeClr val="tx1">
                  <a:alpha val="9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4690" y="5336464"/>
            <a:ext cx="3783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Info: data.linkedin.com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55083" y="1430933"/>
            <a:ext cx="8570805" cy="50418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Science and Data Mining: Recommendation and Optimization Problems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Next-generation ad-hoc and OLAP query processing 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Hadoop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Graph Computations: Off-line mining and On-line integration loops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Streams in Near-line infrastructure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 much more… </a:t>
            </a:r>
          </a:p>
          <a:p>
            <a:pPr marL="514350" indent="-514350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0" name="Picture 2" descr="http://www.healthyfuturestx.org/wp-content/uploads/2011/06/Were-Hi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8341" y="4754789"/>
            <a:ext cx="2150895" cy="1618715"/>
          </a:xfrm>
          <a:prstGeom prst="rect">
            <a:avLst/>
          </a:prstGeom>
          <a:noFill/>
        </p:spPr>
      </p:pic>
      <p:pic>
        <p:nvPicPr>
          <p:cNvPr id="12" name="Picture 11" descr="stickton_thumbs_up_jum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648" y="242247"/>
            <a:ext cx="1149682" cy="17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7" descr="answer_in_the_darkness_PA_500_clr_3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9" y="1119116"/>
            <a:ext cx="3772961" cy="20072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66782" y="1074761"/>
            <a:ext cx="4926842" cy="3695132"/>
            <a:chOff x="3766782" y="1074761"/>
            <a:chExt cx="4926842" cy="3695132"/>
          </a:xfrm>
        </p:grpSpPr>
        <p:pic>
          <p:nvPicPr>
            <p:cNvPr id="7" name="Picture 6" descr="stick_figure_business_card_800_clr_234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6782" y="1074761"/>
              <a:ext cx="4926842" cy="36951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94327" y="3057099"/>
              <a:ext cx="2538483" cy="518614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lgao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@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linkedin.com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" y="4741335"/>
            <a:ext cx="9154668" cy="1642533"/>
            <a:chOff x="1" y="4741335"/>
            <a:chExt cx="9154668" cy="1642533"/>
          </a:xfrm>
        </p:grpSpPr>
        <p:sp>
          <p:nvSpPr>
            <p:cNvPr id="11" name="Rectangle 10"/>
            <p:cNvSpPr/>
            <p:nvPr/>
          </p:nvSpPr>
          <p:spPr>
            <a:xfrm>
              <a:off x="1" y="4741335"/>
              <a:ext cx="9154668" cy="164253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  <a:gs pos="25000">
                  <a:schemeClr val="tx1">
                    <a:alpha val="90000"/>
                  </a:schemeClr>
                </a:gs>
                <a:gs pos="79000">
                  <a:schemeClr val="tx1">
                    <a:alpha val="9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4383" y="5156767"/>
              <a:ext cx="287944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srgbClr val="FFFFFF"/>
                  </a:solidFill>
                </a:rPr>
                <a:t>Thank You!</a:t>
              </a:r>
              <a:endParaRPr lang="en-US" sz="4200" dirty="0">
                <a:solidFill>
                  <a:srgbClr val="FFFFFF"/>
                </a:solidFill>
              </a:endParaRPr>
            </a:p>
          </p:txBody>
        </p:sp>
        <p:pic>
          <p:nvPicPr>
            <p:cNvPr id="15" name="Picture 14" descr="talking_a_bow_pc_800_clr_383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9632" y="4940490"/>
              <a:ext cx="1028393" cy="1344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20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3778" y="5009444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36270" y="614195"/>
            <a:ext cx="7749786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916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57200" y="203085"/>
            <a:ext cx="8229600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Member Profiles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12" descr="Screen shot 2011-08-22 at 12.45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27" y="891940"/>
            <a:ext cx="6422547" cy="54098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791607" y="511187"/>
            <a:ext cx="2117996" cy="20187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7445418" y="746372"/>
            <a:ext cx="914400" cy="876257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Large dataset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Medium writes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high reads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Freshness &lt;1s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You May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85" y="1084200"/>
            <a:ext cx="6986833" cy="52194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15707" y="511186"/>
            <a:ext cx="2265264" cy="223487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7456559" y="841909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Large dataset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Compute intensive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reads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Freshness ~hrs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03" y="987814"/>
            <a:ext cx="7188847" cy="53160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58078" y="223645"/>
            <a:ext cx="2345348" cy="215627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7023666" y="509808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Moving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dataset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writes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 reads</a:t>
            </a:r>
          </a:p>
          <a:p>
            <a: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Freshness ~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2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90843" y="4465768"/>
            <a:ext cx="8348214" cy="658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90843" y="5193200"/>
            <a:ext cx="8348214" cy="64004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90843" y="5898050"/>
            <a:ext cx="8348214" cy="64004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Data Infrastructure: Three-Phase Abstraction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336" y="1234648"/>
            <a:ext cx="7970292" cy="269096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89349" y="2692914"/>
            <a:ext cx="299340" cy="40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02916" y="2664093"/>
            <a:ext cx="290497" cy="42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88098" y="2309343"/>
            <a:ext cx="300999" cy="40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166897" y="2315194"/>
            <a:ext cx="264973" cy="35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435160" y="2305036"/>
            <a:ext cx="286878" cy="39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40989" y="3024541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Users</a:t>
            </a:r>
          </a:p>
        </p:txBody>
      </p:sp>
      <p:grpSp>
        <p:nvGrpSpPr>
          <p:cNvPr id="12" name="Group 180"/>
          <p:cNvGrpSpPr/>
          <p:nvPr/>
        </p:nvGrpSpPr>
        <p:grpSpPr>
          <a:xfrm>
            <a:off x="4584653" y="2683054"/>
            <a:ext cx="1038225" cy="1057275"/>
            <a:chOff x="4639247" y="2969679"/>
            <a:chExt cx="1038225" cy="1057275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4639247" y="2969679"/>
              <a:ext cx="1038225" cy="1057275"/>
            </a:xfrm>
            <a:prstGeom prst="flowChartMagneticDisk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03078" y="3388779"/>
              <a:ext cx="914400" cy="438150"/>
            </a:xfrm>
            <a:prstGeom prst="rect">
              <a:avLst/>
            </a:prstGeom>
          </p:spPr>
          <p:txBody>
            <a:bodyPr vert="horz" wrap="square" lIns="0" tIns="45720" rIns="91440" bIns="45720" rtlCol="0">
              <a:noAutofit/>
            </a:bodyPr>
            <a:lstStyle/>
            <a:p>
              <a:pPr marR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1150" b="1" noProof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Online Data Infra</a:t>
              </a:r>
              <a:endParaRPr kumimoji="0" 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" name="Group 176"/>
          <p:cNvGrpSpPr/>
          <p:nvPr/>
        </p:nvGrpSpPr>
        <p:grpSpPr>
          <a:xfrm>
            <a:off x="4520824" y="1407714"/>
            <a:ext cx="1143000" cy="581025"/>
            <a:chOff x="4043144" y="1817154"/>
            <a:chExt cx="1143000" cy="581025"/>
          </a:xfrm>
        </p:grpSpPr>
        <p:sp>
          <p:nvSpPr>
            <p:cNvPr id="16" name="Rectangle 15"/>
            <p:cNvSpPr/>
            <p:nvPr/>
          </p:nvSpPr>
          <p:spPr>
            <a:xfrm>
              <a:off x="4043144" y="1817154"/>
              <a:ext cx="1143000" cy="581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73081" y="1889800"/>
              <a:ext cx="914400" cy="438150"/>
            </a:xfrm>
            <a:prstGeom prst="rect">
              <a:avLst/>
            </a:prstGeom>
          </p:spPr>
          <p:txBody>
            <a:bodyPr vert="horz" wrap="square" lIns="0" tIns="45720" rIns="91440" bIns="45720" rtlCol="0">
              <a:noAutofit/>
            </a:bodyPr>
            <a:lstStyle/>
            <a:p>
              <a:pPr marR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Near-Line </a:t>
              </a:r>
              <a:r>
                <a:rPr kumimoji="0" lang="en-US" sz="115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Infra</a:t>
              </a:r>
              <a:endParaRPr kumimoji="0" 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2184641" y="2154636"/>
            <a:ext cx="1181100" cy="923925"/>
            <a:chOff x="1952625" y="2400300"/>
            <a:chExt cx="1181100" cy="923925"/>
          </a:xfrm>
        </p:grpSpPr>
        <p:sp>
          <p:nvSpPr>
            <p:cNvPr id="19" name="Rounded Rectangle 18"/>
            <p:cNvSpPr/>
            <p:nvPr/>
          </p:nvSpPr>
          <p:spPr>
            <a:xfrm>
              <a:off x="2209800" y="2400300"/>
              <a:ext cx="923925" cy="76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85975" y="2466975"/>
              <a:ext cx="923925" cy="76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52625" y="2562225"/>
              <a:ext cx="923925" cy="76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9447" y="2790541"/>
              <a:ext cx="914400" cy="438150"/>
            </a:xfrm>
            <a:prstGeom prst="rect">
              <a:avLst/>
            </a:prstGeom>
          </p:spPr>
          <p:txBody>
            <a:bodyPr vert="horz" wrap="square" lIns="0" tIns="45720" rIns="91440" bIns="45720" rtlCol="0">
              <a:noAutofit/>
            </a:bodyPr>
            <a:lstStyle/>
            <a:p>
              <a:pPr marR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Application</a:t>
              </a:r>
            </a:p>
          </p:txBody>
        </p:sp>
      </p:grpSp>
      <p:grpSp>
        <p:nvGrpSpPr>
          <p:cNvPr id="23" name="Group 35"/>
          <p:cNvGrpSpPr/>
          <p:nvPr/>
        </p:nvGrpSpPr>
        <p:grpSpPr>
          <a:xfrm>
            <a:off x="7098132" y="2115403"/>
            <a:ext cx="1035934" cy="972114"/>
            <a:chOff x="7644020" y="3026546"/>
            <a:chExt cx="1038225" cy="1057275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7644020" y="3026546"/>
              <a:ext cx="1038225" cy="1057275"/>
            </a:xfrm>
            <a:prstGeom prst="flowChartMagneticDisk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1500" y="3472942"/>
              <a:ext cx="914400" cy="438150"/>
            </a:xfrm>
            <a:prstGeom prst="rect">
              <a:avLst/>
            </a:prstGeom>
          </p:spPr>
          <p:txBody>
            <a:bodyPr vert="horz" wrap="square" lIns="0" tIns="45720" rIns="91440" bIns="45720" rtlCol="0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</a:pPr>
              <a:r>
                <a:rPr kumimoji="0" lang="en-US" sz="11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Offline Data</a:t>
              </a:r>
              <a:r>
                <a:rPr kumimoji="0" lang="en-US" sz="115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Infra</a:t>
              </a:r>
              <a:endParaRPr kumimoji="0" 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9" name="Straight Arrow Connector 28"/>
          <p:cNvCxnSpPr>
            <a:stCxn id="10" idx="2"/>
            <a:endCxn id="21" idx="1"/>
          </p:cNvCxnSpPr>
          <p:nvPr/>
        </p:nvCxnSpPr>
        <p:spPr>
          <a:xfrm flipV="1">
            <a:off x="1578599" y="2697561"/>
            <a:ext cx="606042" cy="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eft-Up Arrow 39"/>
          <p:cNvSpPr/>
          <p:nvPr/>
        </p:nvSpPr>
        <p:spPr>
          <a:xfrm flipH="1">
            <a:off x="2579425" y="3111682"/>
            <a:ext cx="1910689" cy="545907"/>
          </a:xfrm>
          <a:prstGeom prst="leftUpArrow">
            <a:avLst>
              <a:gd name="adj1" fmla="val 35000"/>
              <a:gd name="adj2" fmla="val 25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Left-Up Arrow 40"/>
          <p:cNvSpPr/>
          <p:nvPr/>
        </p:nvSpPr>
        <p:spPr>
          <a:xfrm>
            <a:off x="5720682" y="3100308"/>
            <a:ext cx="1910689" cy="545907"/>
          </a:xfrm>
          <a:prstGeom prst="leftUpArrow">
            <a:avLst>
              <a:gd name="adj1" fmla="val 35000"/>
              <a:gd name="adj2" fmla="val 25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-Up Arrow 41"/>
          <p:cNvSpPr/>
          <p:nvPr/>
        </p:nvSpPr>
        <p:spPr>
          <a:xfrm flipH="1" flipV="1">
            <a:off x="2554404" y="1558115"/>
            <a:ext cx="1910689" cy="545907"/>
          </a:xfrm>
          <a:prstGeom prst="leftUpArrow">
            <a:avLst>
              <a:gd name="adj1" fmla="val 35000"/>
              <a:gd name="adj2" fmla="val 25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-Up Arrow 42"/>
          <p:cNvSpPr/>
          <p:nvPr/>
        </p:nvSpPr>
        <p:spPr>
          <a:xfrm flipV="1">
            <a:off x="5722960" y="1533094"/>
            <a:ext cx="1910689" cy="545907"/>
          </a:xfrm>
          <a:prstGeom prst="leftUpArrow">
            <a:avLst>
              <a:gd name="adj1" fmla="val 35000"/>
              <a:gd name="adj2" fmla="val 25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854307" y="4249722"/>
            <a:ext cx="31025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5020" y="4236074"/>
            <a:ext cx="1992585" cy="40397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Infrastructure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44114" y="4236076"/>
            <a:ext cx="2916627" cy="41475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Latency &amp; Freshness Requirements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246709" y="4254051"/>
            <a:ext cx="1589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38041" y="4236074"/>
            <a:ext cx="1992585" cy="38734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8264" y="4646804"/>
            <a:ext cx="1427827" cy="5674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Online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65289" y="4644072"/>
            <a:ext cx="3247696" cy="41665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Activity that should be reflected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immediately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60277" y="4450486"/>
            <a:ext cx="2569779" cy="78366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Member Profiles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Company Profiles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Connections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20615" y="4429465"/>
            <a:ext cx="2569779" cy="86774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Messages 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Endorsements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Skills</a:t>
            </a:r>
          </a:p>
          <a:p>
            <a:pPr marL="233363" marR="0" indent="-233363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0302" y="5382546"/>
            <a:ext cx="1427827" cy="5674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Near-L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75795" y="5395580"/>
            <a:ext cx="3247696" cy="41665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Activity that should be reflected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soon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70783" y="5154696"/>
            <a:ext cx="2569779" cy="78366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Activity Streams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Profile Standardization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News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1121" y="5133675"/>
            <a:ext cx="2569779" cy="86774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Recommendations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Search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Messages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8402" y="6087396"/>
            <a:ext cx="1427827" cy="56747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Offl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13895" y="6100430"/>
            <a:ext cx="3247696" cy="41665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Activity that can be reflected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later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08883" y="5859546"/>
            <a:ext cx="2569779" cy="783661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People You May Know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Connection Strength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News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31121" y="5876625"/>
            <a:ext cx="1665229" cy="619425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Recommendations</a:t>
            </a:r>
          </a:p>
          <a:p>
            <a:pPr marL="236538" indent="-23653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Next best idea…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66" grpId="0" animBg="1"/>
      <p:bldP spid="45" grpId="0"/>
      <p:bldP spid="46" grpId="0"/>
      <p:bldP spid="48" grpId="0"/>
      <p:bldP spid="51" grpId="0"/>
      <p:bldP spid="55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518616" y="1119414"/>
            <a:ext cx="8284190" cy="5181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1570" y="3916907"/>
            <a:ext cx="3766781" cy="1965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718180" y="4039739"/>
            <a:ext cx="1724499" cy="1633716"/>
            <a:chOff x="8955207" y="4299046"/>
            <a:chExt cx="1724499" cy="1633716"/>
          </a:xfrm>
        </p:grpSpPr>
        <p:sp>
          <p:nvSpPr>
            <p:cNvPr id="38" name="Oval 37"/>
            <p:cNvSpPr/>
            <p:nvPr/>
          </p:nvSpPr>
          <p:spPr>
            <a:xfrm>
              <a:off x="9128319" y="4299046"/>
              <a:ext cx="1551387" cy="15245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955207" y="4408230"/>
              <a:ext cx="1551387" cy="15245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43358" y="1366819"/>
            <a:ext cx="1742455" cy="1656690"/>
            <a:chOff x="2643358" y="1516947"/>
            <a:chExt cx="1742455" cy="1656690"/>
          </a:xfrm>
        </p:grpSpPr>
        <p:sp>
          <p:nvSpPr>
            <p:cNvPr id="36" name="Oval 35"/>
            <p:cNvSpPr/>
            <p:nvPr/>
          </p:nvSpPr>
          <p:spPr>
            <a:xfrm>
              <a:off x="2834426" y="1516947"/>
              <a:ext cx="1551387" cy="150656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643358" y="1667070"/>
              <a:ext cx="1551387" cy="150656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Big-Data Feedback </a:t>
            </a:r>
            <a:r>
              <a:rPr lang="en-US" dirty="0" smtClean="0"/>
              <a:t>Loop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LinkedIn Confidential ©2013 All Rights Reserved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02973" y="1853505"/>
            <a:ext cx="1110335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Value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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6234" y="3399462"/>
            <a:ext cx="1190171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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440" y="5506013"/>
            <a:ext cx="1190171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Scale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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Group 25"/>
          <p:cNvGrpSpPr/>
          <p:nvPr/>
        </p:nvGrpSpPr>
        <p:grpSpPr>
          <a:xfrm>
            <a:off x="2518253" y="1623850"/>
            <a:ext cx="4875064" cy="4131020"/>
            <a:chOff x="1865122" y="1385469"/>
            <a:chExt cx="5792412" cy="4775794"/>
          </a:xfrm>
        </p:grpSpPr>
        <p:sp>
          <p:nvSpPr>
            <p:cNvPr id="5" name="Oval 4"/>
            <p:cNvSpPr/>
            <p:nvPr/>
          </p:nvSpPr>
          <p:spPr>
            <a:xfrm>
              <a:off x="5693767" y="1428072"/>
              <a:ext cx="1843314" cy="1741714"/>
            </a:xfrm>
            <a:prstGeom prst="ellipse">
              <a:avLst/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88014" y="1999583"/>
              <a:ext cx="1785256" cy="420915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Product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60785" y="4419549"/>
              <a:ext cx="1843314" cy="1741714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72278" y="5007840"/>
              <a:ext cx="1785256" cy="420915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Science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94150" y="4419549"/>
              <a:ext cx="1843314" cy="174171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7692" y="4991061"/>
              <a:ext cx="1785257" cy="420915"/>
            </a:xfrm>
            <a:prstGeom prst="rect">
              <a:avLst/>
            </a:prstGeom>
            <a:noFill/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Data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379099" y="5227088"/>
              <a:ext cx="1314621" cy="566057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865122" y="1385469"/>
              <a:ext cx="1843314" cy="17417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3154" y="1972758"/>
              <a:ext cx="1785256" cy="420915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Member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flipH="1">
              <a:off x="4183031" y="2025729"/>
              <a:ext cx="1315067" cy="566057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6200000" flipH="1">
              <a:off x="2380330" y="3355637"/>
              <a:ext cx="841872" cy="566057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5400000" flipH="1" flipV="1">
              <a:off x="6263632" y="3414025"/>
              <a:ext cx="841872" cy="566057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75190" y="1512308"/>
            <a:ext cx="1799774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Engagement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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1113" y="3398628"/>
            <a:ext cx="1095838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Virality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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0017" y="4557497"/>
            <a:ext cx="1095838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b="1" noProof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Signals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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03350" y="1489019"/>
            <a:ext cx="1717571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en-US" sz="2000" b="1" noProof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Refinement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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84826" y="5843853"/>
            <a:ext cx="1796099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kumimoji="0" lang="en-US" sz="20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4170" y="5503526"/>
            <a:ext cx="1190171" cy="377371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Analytics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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1"/>
      <p:bldP spid="17" grpId="1"/>
      <p:bldP spid="18" grpId="0"/>
      <p:bldP spid="25" grpId="1"/>
      <p:bldP spid="28" grpId="0"/>
      <p:bldP spid="29" grpId="1"/>
      <p:bldP spid="30" grpId="1"/>
      <p:bldP spid="32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Data Infrastructure: Sample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" y="4741335"/>
            <a:ext cx="9154668" cy="1642533"/>
            <a:chOff x="1" y="4741335"/>
            <a:chExt cx="9154668" cy="1642533"/>
          </a:xfrm>
        </p:grpSpPr>
        <p:sp>
          <p:nvSpPr>
            <p:cNvPr id="19" name="Rectangle 18"/>
            <p:cNvSpPr/>
            <p:nvPr/>
          </p:nvSpPr>
          <p:spPr>
            <a:xfrm>
              <a:off x="1" y="4741335"/>
              <a:ext cx="9154668" cy="164253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0000"/>
                  </a:schemeClr>
                </a:gs>
                <a:gs pos="100000">
                  <a:schemeClr val="tx1">
                    <a:alpha val="30000"/>
                  </a:schemeClr>
                </a:gs>
                <a:gs pos="25000">
                  <a:schemeClr val="tx1">
                    <a:alpha val="90000"/>
                  </a:schemeClr>
                </a:gs>
                <a:gs pos="79000">
                  <a:schemeClr val="tx1">
                    <a:alpha val="9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5516" y="5020664"/>
              <a:ext cx="3787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Infra challenges  in 3-phase ecosystem are diverse, complex and specific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68036" y="4913194"/>
              <a:ext cx="34528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Some off-the-shelf.</a:t>
              </a:r>
            </a:p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Significant investment in home-grown, deep  and interesting platforms</a:t>
              </a:r>
            </a:p>
          </p:txBody>
        </p:sp>
        <p:sp>
          <p:nvSpPr>
            <p:cNvPr id="22" name="Striped Right Arrow 21"/>
            <p:cNvSpPr/>
            <p:nvPr/>
          </p:nvSpPr>
          <p:spPr>
            <a:xfrm>
              <a:off x="4435518" y="5322626"/>
              <a:ext cx="832514" cy="532262"/>
            </a:xfrm>
            <a:prstGeom prst="stripedRightArrow">
              <a:avLst>
                <a:gd name="adj1" fmla="val 55128"/>
                <a:gd name="adj2" fmla="val 4487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Content Placeholder 5" descr="oracle logo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b="8088"/>
          <a:stretch/>
        </p:blipFill>
        <p:spPr>
          <a:xfrm>
            <a:off x="637467" y="1259518"/>
            <a:ext cx="2829064" cy="488656"/>
          </a:xfrm>
          <a:prstGeom prst="rect">
            <a:avLst/>
          </a:prstGeom>
        </p:spPr>
      </p:pic>
      <p:pic>
        <p:nvPicPr>
          <p:cNvPr id="24" name="Picture 23" descr="teradata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65" y="3907606"/>
            <a:ext cx="2259842" cy="795130"/>
          </a:xfrm>
          <a:prstGeom prst="rect">
            <a:avLst/>
          </a:prstGeom>
        </p:spPr>
      </p:pic>
      <p:pic>
        <p:nvPicPr>
          <p:cNvPr id="25" name="Picture 24" descr="voldemort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3" y="1160058"/>
            <a:ext cx="861265" cy="794279"/>
          </a:xfrm>
          <a:prstGeom prst="rect">
            <a:avLst/>
          </a:prstGeom>
        </p:spPr>
      </p:pic>
      <p:pic>
        <p:nvPicPr>
          <p:cNvPr id="26" name="Picture 25" descr="sensei lo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2080939"/>
            <a:ext cx="873457" cy="1067558"/>
          </a:xfrm>
          <a:prstGeom prst="rect">
            <a:avLst/>
          </a:prstGeom>
        </p:spPr>
      </p:pic>
      <p:pic>
        <p:nvPicPr>
          <p:cNvPr id="27" name="Picture 26" descr="zoie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98" y="1856097"/>
            <a:ext cx="831670" cy="749866"/>
          </a:xfrm>
          <a:prstGeom prst="rect">
            <a:avLst/>
          </a:prstGeom>
        </p:spPr>
      </p:pic>
      <p:pic>
        <p:nvPicPr>
          <p:cNvPr id="28" name="Picture 27" descr="bobo logo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74" y="2419381"/>
            <a:ext cx="1034199" cy="1015732"/>
          </a:xfrm>
          <a:prstGeom prst="rect">
            <a:avLst/>
          </a:prstGeom>
        </p:spPr>
      </p:pic>
      <p:pic>
        <p:nvPicPr>
          <p:cNvPr id="29" name="Picture 28" descr="hadoop logo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78" y="3023156"/>
            <a:ext cx="2285811" cy="5392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5011" y="1261052"/>
            <a:ext cx="1572334" cy="607793"/>
          </a:xfrm>
          <a:prstGeom prst="rect">
            <a:avLst/>
          </a:prstGeom>
        </p:spPr>
      </p:pic>
      <p:pic>
        <p:nvPicPr>
          <p:cNvPr id="31" name="Picture 30" descr="Screen shot 2012-09-25 at 8.10.52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81" y="2585008"/>
            <a:ext cx="1663700" cy="62239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859652" y="3643369"/>
            <a:ext cx="27167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0">
                  <a:solidFill>
                    <a:srgbClr val="3C3D41">
                      <a:tint val="1000"/>
                    </a:srgbClr>
                  </a:solidFill>
                  <a:prstDash val="solid"/>
                </a:ln>
                <a:solidFill>
                  <a:srgbClr val="FF73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Databus</a:t>
            </a:r>
            <a:endParaRPr lang="en-US" sz="3200" b="1" dirty="0">
              <a:ln w="12700">
                <a:solidFill>
                  <a:srgbClr val="3C3D41">
                    <a:satMod val="155000"/>
                  </a:srgbClr>
                </a:solidFill>
                <a:prstDash val="solid"/>
              </a:ln>
              <a:solidFill>
                <a:srgbClr val="CDCCC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Picture 33" descr="Screen shot 2011-01-23 at 4.07.43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102" y="4026438"/>
            <a:ext cx="2188701" cy="526491"/>
          </a:xfrm>
          <a:prstGeom prst="rect">
            <a:avLst/>
          </a:prstGeom>
        </p:spPr>
      </p:pic>
      <p:pic>
        <p:nvPicPr>
          <p:cNvPr id="35" name="Content Placeholder 4"/>
          <p:cNvPicPr>
            <a:picLocks noChangeAspect="1"/>
          </p:cNvPicPr>
          <p:nvPr/>
        </p:nvPicPr>
        <p:blipFill>
          <a:blip r:embed="rId13"/>
          <a:srcRect t="-27495" b="-27495"/>
          <a:stretch>
            <a:fillRect/>
          </a:stretch>
        </p:blipFill>
        <p:spPr>
          <a:xfrm>
            <a:off x="3019783" y="1991419"/>
            <a:ext cx="1888587" cy="1091111"/>
          </a:xfrm>
          <a:prstGeom prst="rect">
            <a:avLst/>
          </a:prstGeom>
        </p:spPr>
      </p:pic>
      <p:pic>
        <p:nvPicPr>
          <p:cNvPr id="33" name="Picture 32" descr="logo-mysql-110x57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3677" y="1337481"/>
            <a:ext cx="1482524" cy="76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_template_orgName_gray_Jul3">
  <a:themeElements>
    <a:clrScheme name="Custom 1">
      <a:dk1>
        <a:srgbClr val="000000"/>
      </a:dk1>
      <a:lt1>
        <a:srgbClr val="FFFFFF"/>
      </a:lt1>
      <a:dk2>
        <a:srgbClr val="3C3D41"/>
      </a:dk2>
      <a:lt2>
        <a:srgbClr val="CDCCCA"/>
      </a:lt2>
      <a:accent1>
        <a:srgbClr val="0072B2"/>
      </a:accent1>
      <a:accent2>
        <a:srgbClr val="8CC73F"/>
      </a:accent2>
      <a:accent3>
        <a:srgbClr val="FF7328"/>
      </a:accent3>
      <a:accent4>
        <a:srgbClr val="C10059"/>
      </a:accent4>
      <a:accent5>
        <a:srgbClr val="E5B624"/>
      </a:accent5>
      <a:accent6>
        <a:srgbClr val="7F7F7F"/>
      </a:accent6>
      <a:hlink>
        <a:srgbClr val="0073B2"/>
      </a:hlink>
      <a:folHlink>
        <a:srgbClr val="0073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inkedIn_Grey_Ver_Org">
  <a:themeElements>
    <a:clrScheme name="Custom 1">
      <a:dk1>
        <a:srgbClr val="000000"/>
      </a:dk1>
      <a:lt1>
        <a:srgbClr val="FFFFFF"/>
      </a:lt1>
      <a:dk2>
        <a:srgbClr val="3C3D41"/>
      </a:dk2>
      <a:lt2>
        <a:srgbClr val="CDCCCA"/>
      </a:lt2>
      <a:accent1>
        <a:srgbClr val="0072B2"/>
      </a:accent1>
      <a:accent2>
        <a:srgbClr val="8CC73F"/>
      </a:accent2>
      <a:accent3>
        <a:srgbClr val="FF7328"/>
      </a:accent3>
      <a:accent4>
        <a:srgbClr val="C10059"/>
      </a:accent4>
      <a:accent5>
        <a:srgbClr val="E5B624"/>
      </a:accent5>
      <a:accent6>
        <a:srgbClr val="7F7F7F"/>
      </a:accent6>
      <a:hlink>
        <a:srgbClr val="0073B2"/>
      </a:hlink>
      <a:folHlink>
        <a:srgbClr val="007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LI_template_orgName_gray_Jul3</Template>
  <TotalTime>5632</TotalTime>
  <Words>1409</Words>
  <Application>Microsoft Macintosh PowerPoint</Application>
  <PresentationFormat>On-screen Show (4:3)</PresentationFormat>
  <Paragraphs>391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ＭＳ Ｐゴシック</vt:lpstr>
      <vt:lpstr>Georgia</vt:lpstr>
      <vt:lpstr>LI_template_orgName_gray_Jul3</vt:lpstr>
      <vt:lpstr>LinkedIn_Grey_Ver_Org</vt:lpstr>
      <vt:lpstr>The Evolution of Data Infrastructure at Linkedin</vt:lpstr>
      <vt:lpstr>Outline </vt:lpstr>
      <vt:lpstr>PowerPoint Presentation</vt:lpstr>
      <vt:lpstr>PowerPoint Presentation</vt:lpstr>
      <vt:lpstr>People You May Know</vt:lpstr>
      <vt:lpstr>LinkedIn Today</vt:lpstr>
      <vt:lpstr>LinkedIn Data Infrastructure: Three-Phase Abstraction</vt:lpstr>
      <vt:lpstr>The Big-Data Feedback Loop </vt:lpstr>
      <vt:lpstr>LinkedIn Data Infrastructure: Sample Stack</vt:lpstr>
      <vt:lpstr>The Original RDBMS Model</vt:lpstr>
      <vt:lpstr>Streaming Transactions for Search/Connections</vt:lpstr>
      <vt:lpstr>Databus : Timeline-Consistent Change Data Capture </vt:lpstr>
      <vt:lpstr>Streaming Transactions for Search/Connections</vt:lpstr>
      <vt:lpstr>Databus at LinkedIn</vt:lpstr>
      <vt:lpstr>Scaling Core Databases</vt:lpstr>
      <vt:lpstr>Voldemort: Highly-Available Distributed KV Store </vt:lpstr>
      <vt:lpstr>Scaling Core Databases</vt:lpstr>
      <vt:lpstr> </vt:lpstr>
      <vt:lpstr>Scaling Core Databases</vt:lpstr>
      <vt:lpstr>Espresso: Indexed Timeline-Consistent Distributed Data Store </vt:lpstr>
      <vt:lpstr>Storage with Richer Data Model</vt:lpstr>
      <vt:lpstr>Application View</vt:lpstr>
      <vt:lpstr>Espresso: System Components</vt:lpstr>
      <vt:lpstr>Generic Cluster Manager: Helix</vt:lpstr>
      <vt:lpstr>Streaming Non-transactional Events</vt:lpstr>
      <vt:lpstr>Kafka: High-Volume Low-Latency Messaging System </vt:lpstr>
      <vt:lpstr>Ingress – Offline Data Analytics</vt:lpstr>
      <vt:lpstr>Kafka Architecture</vt:lpstr>
      <vt:lpstr>Egress – Analytics Results for Online Serving</vt:lpstr>
      <vt:lpstr>WebHDFS + Faust   </vt:lpstr>
      <vt:lpstr>Egress – Getting Data Out from Offline</vt:lpstr>
      <vt:lpstr>Batch Environment Data Flow</vt:lpstr>
      <vt:lpstr>Workflow management: Azkaban</vt:lpstr>
      <vt:lpstr>Read-only Data Generation and Transfer</vt:lpstr>
      <vt:lpstr>Modifiable Data Generation and Transfer</vt:lpstr>
      <vt:lpstr>Summary</vt:lpstr>
      <vt:lpstr>Help us. Come Have Fun with Us! </vt:lpstr>
      <vt:lpstr>In Closing</vt:lpstr>
      <vt:lpstr>PowerPoint Presentation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and Examples</dc:title>
  <dc:creator>amytang</dc:creator>
  <cp:lastModifiedBy>Lei Gao</cp:lastModifiedBy>
  <cp:revision>599</cp:revision>
  <cp:lastPrinted>2012-05-03T20:09:20Z</cp:lastPrinted>
  <dcterms:created xsi:type="dcterms:W3CDTF">2013-06-02T19:25:45Z</dcterms:created>
  <dcterms:modified xsi:type="dcterms:W3CDTF">2013-06-24T08:20:24Z</dcterms:modified>
</cp:coreProperties>
</file>