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67" r:id="rId2"/>
  </p:sldMasterIdLst>
  <p:notesMasterIdLst>
    <p:notesMasterId r:id="rId23"/>
  </p:notesMasterIdLst>
  <p:handoutMasterIdLst>
    <p:handoutMasterId r:id="rId24"/>
  </p:handoutMasterIdLst>
  <p:sldIdLst>
    <p:sldId id="256" r:id="rId3"/>
    <p:sldId id="483" r:id="rId4"/>
    <p:sldId id="362" r:id="rId5"/>
    <p:sldId id="504" r:id="rId6"/>
    <p:sldId id="503" r:id="rId7"/>
    <p:sldId id="505" r:id="rId8"/>
    <p:sldId id="514" r:id="rId9"/>
    <p:sldId id="467" r:id="rId10"/>
    <p:sldId id="482" r:id="rId11"/>
    <p:sldId id="494" r:id="rId12"/>
    <p:sldId id="495" r:id="rId13"/>
    <p:sldId id="507" r:id="rId14"/>
    <p:sldId id="513" r:id="rId15"/>
    <p:sldId id="496" r:id="rId16"/>
    <p:sldId id="497" r:id="rId17"/>
    <p:sldId id="498" r:id="rId18"/>
    <p:sldId id="501" r:id="rId19"/>
    <p:sldId id="469" r:id="rId20"/>
    <p:sldId id="512" r:id="rId21"/>
    <p:sldId id="462" r:id="rId2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C3FC5"/>
    <a:srgbClr val="FFFFFF"/>
    <a:srgbClr val="000000"/>
    <a:srgbClr val="FFFFCC"/>
    <a:srgbClr val="0000FF"/>
    <a:srgbClr val="00B050"/>
    <a:srgbClr val="31859C"/>
    <a:srgbClr val="8368A4"/>
    <a:srgbClr val="733898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51" autoAdjust="0"/>
    <p:restoredTop sz="77210" autoAdjust="0"/>
  </p:normalViewPr>
  <p:slideViewPr>
    <p:cSldViewPr showGuides="1">
      <p:cViewPr>
        <p:scale>
          <a:sx n="75" d="100"/>
          <a:sy n="75" d="100"/>
        </p:scale>
        <p:origin x="-6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C9C01E0-8972-4BD3-8BAC-3EF01BF5C691}" type="datetimeFigureOut">
              <a:rPr lang="zh-TW" altLang="en-US"/>
              <a:pPr>
                <a:defRPr/>
              </a:pPr>
              <a:t>2013/6/27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63DE1C9-560A-46BB-8012-D7D3466ADB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F4947A7-0A8D-4093-A271-167ECDDCD048}" type="datetimeFigureOut">
              <a:rPr lang="zh-TW" altLang="en-US"/>
              <a:pPr>
                <a:defRPr/>
              </a:pPr>
              <a:t>2013/6/27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2BB1077-41D6-41CA-AAE9-D092B202DE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326">
              <a:defRPr/>
            </a:pPr>
            <a:endParaRPr lang="en-GB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5A541D-0C00-4F5F-A078-7F179082DCD9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hangingPunct="0"/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B3E2-AE28-47C3-95DB-530B76B301F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B3E2-AE28-47C3-95DB-530B76B301F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-442913"/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B1077-41D6-41CA-AAE9-D092B202DE3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-442913"/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B1077-41D6-41CA-AAE9-D092B202DE3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B3E2-AE28-47C3-95DB-530B76B301F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B3E2-AE28-47C3-95DB-530B76B301F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B3E2-AE28-47C3-95DB-530B76B301F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55600" indent="-355600" eaLnBrk="0" hangingPunct="0">
              <a:lnSpc>
                <a:spcPct val="90000"/>
              </a:lnSpc>
              <a:spcBef>
                <a:spcPts val="600"/>
              </a:spcBef>
              <a:buClr>
                <a:srgbClr val="386A42"/>
              </a:buClr>
              <a:buSzPct val="110000"/>
              <a:defRPr/>
            </a:pPr>
            <a:endParaRPr lang="en-US" altLang="zh-TW" sz="1200" b="0" kern="1200" dirty="0" smtClean="0">
              <a:solidFill>
                <a:srgbClr val="73389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036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D8E78-371E-4C1C-8F27-A263CC07375C}" type="slidenum">
              <a:rPr lang="zh-TW" altLang="en-US" smtClean="0">
                <a:ea typeface="新細明體" charset="-120"/>
              </a:rPr>
              <a:pPr/>
              <a:t>17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4"/>
          <p:cNvSpPr>
            <a:spLocks noGrp="1"/>
          </p:cNvSpPr>
          <p:nvPr/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eaLnBrk="0" hangingPunct="0">
              <a:spcBef>
                <a:spcPct val="30000"/>
              </a:spcBef>
            </a:pPr>
            <a:endParaRPr kumimoji="0" lang="zh-TW" altLang="en-US" sz="1200" dirty="0">
              <a:latin typeface="Calibri" pitchFamily="34" charset="0"/>
            </a:endParaRPr>
          </a:p>
        </p:txBody>
      </p:sp>
      <p:sp>
        <p:nvSpPr>
          <p:cNvPr id="31748" name="備忘稿版面配置區 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0"/>
            <a:endParaRPr lang="en-US" altLang="zh-TW" sz="1200" b="0" dirty="0" smtClean="0">
              <a:solidFill>
                <a:srgbClr val="0000FF"/>
              </a:solidFill>
            </a:endParaRPr>
          </a:p>
        </p:txBody>
      </p:sp>
      <p:sp>
        <p:nvSpPr>
          <p:cNvPr id="31749" name="投影片編號版面配置區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374751-B9A6-4623-9262-C6C75C439CEE}" type="slidenum">
              <a:rPr lang="zh-TW" altLang="en-US" smtClean="0"/>
              <a:pPr/>
              <a:t>18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4"/>
          <p:cNvSpPr>
            <a:spLocks noGrp="1"/>
          </p:cNvSpPr>
          <p:nvPr/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eaLnBrk="0" hangingPunct="0">
              <a:spcBef>
                <a:spcPct val="30000"/>
              </a:spcBef>
            </a:pPr>
            <a:endParaRPr kumimoji="0" lang="zh-TW" altLang="en-US" sz="1200" dirty="0">
              <a:latin typeface="Calibri" pitchFamily="34" charset="0"/>
            </a:endParaRPr>
          </a:p>
        </p:txBody>
      </p:sp>
      <p:sp>
        <p:nvSpPr>
          <p:cNvPr id="31748" name="備忘稿版面配置區 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0"/>
            <a:endParaRPr lang="zh-TW" altLang="en-US" dirty="0" smtClean="0"/>
          </a:p>
        </p:txBody>
      </p:sp>
      <p:sp>
        <p:nvSpPr>
          <p:cNvPr id="31749" name="投影片編號版面配置區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374751-B9A6-4623-9262-C6C75C439CEE}" type="slidenum">
              <a:rPr lang="zh-TW" altLang="en-US" smtClean="0"/>
              <a:pPr/>
              <a:t>19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26628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2BA3-3EBA-4E47-8ADA-A1E1D421417C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32772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99F802-4326-4384-BA95-402DDA0FE36B}" type="slidenum">
              <a:rPr lang="zh-TW" altLang="en-US" smtClean="0"/>
              <a:pPr/>
              <a:t>20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TW" dirty="0" smtClean="0"/>
          </a:p>
        </p:txBody>
      </p:sp>
      <p:sp>
        <p:nvSpPr>
          <p:cNvPr id="28676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30BE4A-9E3F-4759-AD8D-62DB09D9C98F}" type="slidenum">
              <a:rPr lang="zh-TW" altLang="en-US" smtClean="0"/>
              <a:pPr/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B1077-41D6-41CA-AAE9-D092B202DE3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B1077-41D6-41CA-AAE9-D092B202DE3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C971A-E48E-4D82-B08B-38EB5BB1E908}" type="slidenum">
              <a:rPr lang="zh-TW" altLang="en-US" smtClean="0">
                <a:ea typeface="新細明體" charset="-120"/>
              </a:rPr>
              <a:pPr/>
              <a:t>7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326"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0E9B60-6EEA-4B75-8224-0369A68513B3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zh-TW" b="1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B1077-41D6-41CA-AAE9-D092B202DE3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7" name="圖片 6" descr="ppt_Hom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799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268760"/>
            <a:ext cx="9144000" cy="352839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6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048672"/>
            <a:ext cx="9144000" cy="836712"/>
          </a:xfrm>
          <a:prstGeom prst="rect">
            <a:avLst/>
          </a:prstGeom>
          <a:gradFill>
            <a:gsLst>
              <a:gs pos="0">
                <a:schemeClr val="bg1">
                  <a:alpha val="74000"/>
                </a:schemeClr>
              </a:gs>
              <a:gs pos="50000">
                <a:schemeClr val="bg1">
                  <a:alpha val="63000"/>
                </a:schemeClr>
              </a:gs>
              <a:gs pos="100000">
                <a:schemeClr val="bg1">
                  <a:alpha val="1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1" descr="Logo of OGCIO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23528" y="6192688"/>
            <a:ext cx="3856565" cy="5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D:\Users\imysit\Documents\MyConnectFiles\ScreenCapture\imysit@ogcio.gov.hk\imysit@ogcio.gov.hk_20130510_170241.pn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4363" y="6161540"/>
            <a:ext cx="1514112" cy="58184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1725867-CA3D-4793-877A-6AF6980822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670237B-7AF1-4757-8E52-06B3FF8DE7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 userDrawn="1"/>
        </p:nvCxnSpPr>
        <p:spPr>
          <a:xfrm>
            <a:off x="755650" y="1268413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20806" cy="11430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5ED0D36-E7E1-4709-932D-151C6813315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 userDrawn="1"/>
        </p:nvCxnSpPr>
        <p:spPr>
          <a:xfrm>
            <a:off x="755650" y="1484313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20806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525963"/>
          </a:xfrm>
        </p:spPr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B32A51-B15E-4494-91CC-C31227548D3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ED4694-CDF4-45D8-B866-569A60BD2AB3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961F-9881-459A-8B2E-91FE9960EA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ED4694-CDF4-45D8-B866-569A60BD2AB3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961F-9881-459A-8B2E-91FE9960EA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ED4694-CDF4-45D8-B866-569A60BD2AB3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961F-9881-459A-8B2E-91FE9960EA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ED4694-CDF4-45D8-B866-569A60BD2AB3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961F-9881-459A-8B2E-91FE9960EA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ED4694-CDF4-45D8-B866-569A60BD2AB3}" type="datetimeFigureOut">
              <a:rPr lang="zh-TW" altLang="en-US" smtClean="0"/>
              <a:pPr/>
              <a:t>2013/6/27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961F-9881-459A-8B2E-91FE9960EA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E181-B569-4832-A4D8-53C78FBA5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 userDrawn="1"/>
        </p:nvCxnSpPr>
        <p:spPr>
          <a:xfrm>
            <a:off x="755650" y="1268413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403D579-5A08-44DE-979C-59CF6CEAACB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97C1-3038-49D3-8A88-CF855B9D7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4BE0-AA31-4B12-9022-92B17D150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C7F6-7888-4710-B295-E5F60FB40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CDC3-3059-48BF-B44A-8017BFD39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256A-B017-444C-A2E7-B3EAAA06D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71BE-DEF3-45F2-85AD-B775E55A5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A8E8-5013-4C78-94A5-50EFFA90C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08D7-EDBC-41CF-A112-BAA964F61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41C2-721F-4A38-AE3F-530AEF30B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EA08-BE41-46BF-A86B-16AC20775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D556A18-20ED-48D9-B205-70AA4526518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C2236E-96CD-4C63-ACA4-19F24199285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B561901-8FE2-442A-92D8-C75FA539BEC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27940D-43A8-4055-B4EE-6BFAB9537D5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9887D8A-6CFF-4936-A854-602C6C25216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9EE9ABB-83EF-4FAA-AC34-073616CF8A5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CD4CAD-3B38-45F3-BE6C-C77F01C47B2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ppt_Strategy_Development_content.jp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55650" y="274638"/>
            <a:ext cx="7777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55650" y="1600200"/>
            <a:ext cx="7931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04448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CC83919-FF7F-4AA5-81B0-AEFD9B97728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6" name="Picture 2" descr="D:\Users\imysit\Documents\MyConnectFiles\ScreenCapture\imysit@ogcio.gov.hk\imysit@ogcio.gov.hk_20130510_170241.png"/>
          <p:cNvPicPr>
            <a:picLocks noChangeAspect="1" noChangeArrowheads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6325" y="6309320"/>
            <a:ext cx="1130131" cy="434286"/>
          </a:xfrm>
          <a:prstGeom prst="rect">
            <a:avLst/>
          </a:prstGeom>
          <a:noFill/>
        </p:spPr>
      </p:pic>
      <p:pic>
        <p:nvPicPr>
          <p:cNvPr id="7" name="Picture 1" descr="Logo of OGCIO"/>
          <p:cNvPicPr>
            <a:picLocks noChangeAspect="1" noChangeArrowheads="1"/>
          </p:cNvPicPr>
          <p:nvPr userDrawn="1"/>
        </p:nvPicPr>
        <p:blipFill>
          <a:blip r:embed="rId22" cstate="print"/>
          <a:srcRect l="14500"/>
          <a:stretch>
            <a:fillRect/>
          </a:stretch>
        </p:blipFill>
        <p:spPr bwMode="auto">
          <a:xfrm>
            <a:off x="648801" y="6363326"/>
            <a:ext cx="1910699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Logo of OGCIO"/>
          <p:cNvPicPr>
            <a:picLocks noChangeAspect="1" noChangeArrowheads="1"/>
          </p:cNvPicPr>
          <p:nvPr userDrawn="1"/>
        </p:nvPicPr>
        <p:blipFill>
          <a:blip r:embed="rId22" cstate="print"/>
          <a:srcRect r="85063" b="-3015"/>
          <a:stretch>
            <a:fillRect/>
          </a:stretch>
        </p:blipFill>
        <p:spPr bwMode="auto">
          <a:xfrm>
            <a:off x="107504" y="6237312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28" r:id="rId1"/>
    <p:sldLayoutId id="2147487429" r:id="rId2"/>
    <p:sldLayoutId id="2147487430" r:id="rId3"/>
    <p:sldLayoutId id="2147487431" r:id="rId4"/>
    <p:sldLayoutId id="2147487432" r:id="rId5"/>
    <p:sldLayoutId id="2147487433" r:id="rId6"/>
    <p:sldLayoutId id="2147487434" r:id="rId7"/>
    <p:sldLayoutId id="2147487435" r:id="rId8"/>
    <p:sldLayoutId id="2147487436" r:id="rId9"/>
    <p:sldLayoutId id="2147487437" r:id="rId10"/>
    <p:sldLayoutId id="2147487438" r:id="rId11"/>
    <p:sldLayoutId id="2147487439" r:id="rId12"/>
    <p:sldLayoutId id="2147487440" r:id="rId13"/>
    <p:sldLayoutId id="2147487441" r:id="rId14"/>
    <p:sldLayoutId id="2147487442" r:id="rId15"/>
    <p:sldLayoutId id="2147487443" r:id="rId16"/>
    <p:sldLayoutId id="2147487444" r:id="rId17"/>
    <p:sldLayoutId id="2147487445" r:id="rId1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A42"/>
        </a:buClr>
        <a:buFont typeface="Arial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F6228"/>
        </a:buClr>
        <a:buSzPct val="100000"/>
        <a:buFont typeface="Wingdings" pitchFamily="2" charset="2"/>
        <a:buChar char="l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E08A883-C2EE-477F-9440-C94E142AE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7" r:id="rId1"/>
    <p:sldLayoutId id="2147487418" r:id="rId2"/>
    <p:sldLayoutId id="2147487419" r:id="rId3"/>
    <p:sldLayoutId id="2147487420" r:id="rId4"/>
    <p:sldLayoutId id="2147487421" r:id="rId5"/>
    <p:sldLayoutId id="2147487422" r:id="rId6"/>
    <p:sldLayoutId id="2147487423" r:id="rId7"/>
    <p:sldLayoutId id="2147487424" r:id="rId8"/>
    <p:sldLayoutId id="2147487425" r:id="rId9"/>
    <p:sldLayoutId id="2147487426" r:id="rId10"/>
    <p:sldLayoutId id="214748742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forall.gov.hk/web_template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wac@ogcio.gov.h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irc.hk/dmp/2013/about_speaker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232025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</a:pP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2000" dirty="0" smtClean="0"/>
              <a:t> 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en-US" altLang="zh-TW" sz="4500" dirty="0" smtClean="0"/>
              <a:t>Web Accessibility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endParaRPr lang="zh-TW" altLang="en-US" sz="3800" dirty="0" smtClean="0"/>
          </a:p>
        </p:txBody>
      </p:sp>
      <p:sp>
        <p:nvSpPr>
          <p:cNvPr id="16387" name="副標題 2"/>
          <p:cNvSpPr>
            <a:spLocks noGrp="1"/>
          </p:cNvSpPr>
          <p:nvPr>
            <p:ph type="subTitle" idx="1"/>
          </p:nvPr>
        </p:nvSpPr>
        <p:spPr>
          <a:xfrm>
            <a:off x="0" y="3859882"/>
            <a:ext cx="9144000" cy="1657350"/>
          </a:xfrm>
        </p:spPr>
        <p:txBody>
          <a:bodyPr/>
          <a:lstStyle/>
          <a:p>
            <a:pPr eaLnBrk="1" hangingPunct="1"/>
            <a:r>
              <a:rPr lang="en-US" altLang="zh-TW" sz="2500" b="1" dirty="0" smtClean="0">
                <a:solidFill>
                  <a:schemeClr val="tx1"/>
                </a:solidFill>
              </a:rPr>
              <a:t>Digital Inclusion Divison</a:t>
            </a:r>
          </a:p>
          <a:p>
            <a:pPr>
              <a:spcBef>
                <a:spcPts val="1200"/>
              </a:spcBef>
            </a:pPr>
            <a:r>
              <a:rPr lang="en-US" altLang="zh-TW" sz="2300" b="1" dirty="0" smtClean="0">
                <a:solidFill>
                  <a:schemeClr val="tx1"/>
                </a:solidFill>
              </a:rPr>
              <a:t>27 June 2013</a:t>
            </a:r>
            <a:endParaRPr lang="zh-TW" altLang="en-US" sz="2300" b="1" dirty="0" smtClean="0">
              <a:solidFill>
                <a:schemeClr val="tx1"/>
              </a:solidFill>
            </a:endParaRPr>
          </a:p>
          <a:p>
            <a:pPr algn="r" eaLnBrk="1" hangingPunct="1"/>
            <a:endParaRPr lang="en-US" altLang="zh-TW" sz="2600" dirty="0" smtClean="0">
              <a:solidFill>
                <a:srgbClr val="343F3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4127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latin typeface="+mj-lt"/>
                <a:ea typeface="+mn-ea"/>
              </a:rPr>
              <a:t>Office of the Government Chief Information Officer</a:t>
            </a:r>
            <a:br>
              <a:rPr lang="en-US" altLang="zh-TW" sz="3200" b="1" dirty="0" smtClean="0">
                <a:latin typeface="+mj-lt"/>
                <a:ea typeface="+mn-ea"/>
              </a:rPr>
            </a:br>
            <a:endParaRPr lang="zh-TW" altLang="en-US" sz="3200" b="1" dirty="0">
              <a:latin typeface="+mj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4"/>
          <p:cNvGrpSpPr/>
          <p:nvPr/>
        </p:nvGrpSpPr>
        <p:grpSpPr>
          <a:xfrm>
            <a:off x="4716016" y="1412776"/>
            <a:ext cx="3816424" cy="3960440"/>
            <a:chOff x="2771800" y="2852936"/>
            <a:chExt cx="3672408" cy="3785652"/>
          </a:xfrm>
        </p:grpSpPr>
        <p:sp>
          <p:nvSpPr>
            <p:cNvPr id="34" name="矩形 33"/>
            <p:cNvSpPr/>
            <p:nvPr/>
          </p:nvSpPr>
          <p:spPr>
            <a:xfrm>
              <a:off x="2771800" y="2852936"/>
              <a:ext cx="3672408" cy="3785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zh-TW" sz="2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zh-TW" sz="2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zh-TW" sz="2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zh-TW" sz="2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zh-TW" sz="2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zh-TW" sz="2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zh-TW" sz="2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zh-TW" sz="2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zh-TW" sz="2400" b="1" dirty="0" smtClean="0">
                <a:solidFill>
                  <a:srgbClr val="002060"/>
                </a:solidFill>
              </a:endParaRPr>
            </a:p>
            <a:p>
              <a:pPr algn="ctr"/>
              <a:endParaRPr lang="zh-TW" altLang="en-US" sz="2400" dirty="0"/>
            </a:p>
          </p:txBody>
        </p:sp>
        <p:pic>
          <p:nvPicPr>
            <p:cNvPr id="18" name="Picture 2" descr="Image showing an awareness seminar"/>
            <p:cNvPicPr>
              <a:picLocks noChangeAspect="1" noChangeArrowheads="1"/>
            </p:cNvPicPr>
            <p:nvPr/>
          </p:nvPicPr>
          <p:blipFill>
            <a:blip r:embed="rId3" cstate="print"/>
            <a:srcRect t="4288" b="4288"/>
            <a:stretch>
              <a:fillRect/>
            </a:stretch>
          </p:blipFill>
          <p:spPr bwMode="auto">
            <a:xfrm>
              <a:off x="3275856" y="3356992"/>
              <a:ext cx="2688296" cy="14401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4" descr="Image showing a worksho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0887" y="4941168"/>
              <a:ext cx="1733321" cy="1152128"/>
            </a:xfrm>
            <a:prstGeom prst="rect">
              <a:avLst/>
            </a:prstGeom>
            <a:ln>
              <a:noFill/>
            </a:ln>
            <a:effectLst>
              <a:outerShdw blurRad="254000" dist="762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矩形 29"/>
            <p:cNvSpPr/>
            <p:nvPr/>
          </p:nvSpPr>
          <p:spPr>
            <a:xfrm>
              <a:off x="2915816" y="2852936"/>
              <a:ext cx="338437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rgbClr val="002060"/>
                  </a:solidFill>
                  <a:latin typeface="+mn-lt"/>
                </a:rPr>
                <a:t>Seminars &amp; Workshops</a:t>
              </a:r>
              <a:endParaRPr lang="zh-TW" altLang="en-US" sz="2400" dirty="0">
                <a:latin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149121" y="6228020"/>
              <a:ext cx="2943731" cy="3824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4013" lvl="1" indent="-177800" algn="ctr">
                <a:spcBef>
                  <a:spcPts val="600"/>
                </a:spcBef>
                <a:buSzPct val="50000"/>
                <a:defRPr/>
              </a:pPr>
              <a:r>
                <a:rPr lang="en-US" altLang="zh-TW" sz="2000" b="1" dirty="0" smtClean="0">
                  <a:solidFill>
                    <a:srgbClr val="0000FF"/>
                  </a:solidFill>
                </a:rPr>
                <a:t>Over </a:t>
              </a:r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</a:rPr>
                <a:t>3000</a:t>
              </a:r>
              <a:r>
                <a:rPr lang="en-US" altLang="zh-TW" sz="2000" b="1" dirty="0" smtClean="0">
                  <a:solidFill>
                    <a:srgbClr val="0000FF"/>
                  </a:solidFill>
                </a:rPr>
                <a:t> participants</a:t>
              </a:r>
            </a:p>
          </p:txBody>
        </p:sp>
        <p:pic>
          <p:nvPicPr>
            <p:cNvPr id="12" name="Picture 2" descr="Image showing an experience sharing sess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4941168"/>
              <a:ext cx="1720128" cy="1152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3" name="矩形 22"/>
          <p:cNvSpPr/>
          <p:nvPr/>
        </p:nvSpPr>
        <p:spPr>
          <a:xfrm>
            <a:off x="857869" y="764704"/>
            <a:ext cx="35123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TW" sz="3000" b="1" dirty="0" smtClean="0">
                <a:latin typeface="+mn-lt"/>
              </a:rPr>
              <a:t>Government Leaders</a:t>
            </a:r>
            <a:endParaRPr lang="zh-TW" altLang="en-US" sz="3000" b="1" dirty="0" smtClean="0">
              <a:latin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76918" y="764704"/>
            <a:ext cx="34808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000" b="1" dirty="0" smtClean="0">
                <a:latin typeface="+mn-lt"/>
              </a:rPr>
              <a:t>Fostering Awareness</a:t>
            </a:r>
            <a:endParaRPr lang="zh-TW" altLang="en-US" sz="3000" b="1" dirty="0" smtClean="0">
              <a:latin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83568" y="1408708"/>
            <a:ext cx="360040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669773" y="3717032"/>
            <a:ext cx="360039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  <a:latin typeface="+mn-lt"/>
              </a:rPr>
              <a:t>Public-sector organisations</a:t>
            </a:r>
          </a:p>
          <a:p>
            <a:endParaRPr lang="en-US" altLang="zh-TW" sz="2400" b="1" dirty="0" smtClean="0">
              <a:solidFill>
                <a:srgbClr val="002060"/>
              </a:solidFill>
            </a:endParaRPr>
          </a:p>
          <a:p>
            <a:endParaRPr lang="en-US" altLang="zh-TW" sz="2400" b="1" dirty="0" smtClean="0">
              <a:solidFill>
                <a:srgbClr val="002060"/>
              </a:solidFill>
            </a:endParaRPr>
          </a:p>
          <a:p>
            <a:endParaRPr lang="en-US" altLang="zh-TW" sz="2400" b="1" dirty="0" smtClean="0">
              <a:solidFill>
                <a:srgbClr val="002060"/>
              </a:solidFill>
            </a:endParaRPr>
          </a:p>
          <a:p>
            <a:endParaRPr lang="en-US" altLang="zh-TW" sz="2400" b="1" dirty="0" smtClean="0">
              <a:solidFill>
                <a:srgbClr val="002060"/>
              </a:solidFill>
            </a:endParaRPr>
          </a:p>
          <a:p>
            <a:endParaRPr lang="zh-TW" altLang="en-US" sz="2400" dirty="0"/>
          </a:p>
        </p:txBody>
      </p:sp>
      <p:sp>
        <p:nvSpPr>
          <p:cNvPr id="50" name="矩形 49"/>
          <p:cNvSpPr/>
          <p:nvPr/>
        </p:nvSpPr>
        <p:spPr>
          <a:xfrm>
            <a:off x="678357" y="1408708"/>
            <a:ext cx="3029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002060"/>
                </a:solidFill>
                <a:latin typeface="+mn-lt"/>
              </a:rPr>
              <a:t>Government Websites</a:t>
            </a:r>
            <a:endParaRPr lang="zh-TW" altLang="en-US" sz="2400" b="1" dirty="0">
              <a:latin typeface="+mn-lt"/>
            </a:endParaRPr>
          </a:p>
        </p:txBody>
      </p:sp>
      <p:pic>
        <p:nvPicPr>
          <p:cNvPr id="51" name="圖片 50" descr="圖片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780" y="5513164"/>
            <a:ext cx="1584176" cy="295840"/>
          </a:xfrm>
          <a:prstGeom prst="rect">
            <a:avLst/>
          </a:prstGeom>
        </p:spPr>
      </p:pic>
      <p:pic>
        <p:nvPicPr>
          <p:cNvPr id="52" name="圖片 51" descr="圖片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41980" y="5508395"/>
            <a:ext cx="1296144" cy="364809"/>
          </a:xfrm>
          <a:prstGeom prst="rect">
            <a:avLst/>
          </a:prstGeom>
        </p:spPr>
      </p:pic>
      <p:pic>
        <p:nvPicPr>
          <p:cNvPr id="53" name="圖片 52" descr="圖片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8138" y="4880887"/>
            <a:ext cx="1758018" cy="416253"/>
          </a:xfrm>
          <a:prstGeom prst="rect">
            <a:avLst/>
          </a:prstGeom>
        </p:spPr>
      </p:pic>
      <p:pic>
        <p:nvPicPr>
          <p:cNvPr id="54" name="圖片 53" descr="EOC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27104" y="4361036"/>
            <a:ext cx="1527044" cy="352178"/>
          </a:xfrm>
          <a:prstGeom prst="rect">
            <a:avLst/>
          </a:prstGeom>
        </p:spPr>
      </p:pic>
      <p:pic>
        <p:nvPicPr>
          <p:cNvPr id="55" name="圖片 54" descr="圖片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5796" y="4793084"/>
            <a:ext cx="1099408" cy="634710"/>
          </a:xfrm>
          <a:prstGeom prst="rect">
            <a:avLst/>
          </a:prstGeom>
        </p:spPr>
      </p:pic>
      <p:pic>
        <p:nvPicPr>
          <p:cNvPr id="56" name="Picture 44" descr="D:\Users\imysit\Documents\MyConnectFiles\ScreenCapture\imysit@ogcio.gov.hk\imysit@ogcio.gov.hk_20130219_17514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5796" y="4217020"/>
            <a:ext cx="1052670" cy="563488"/>
          </a:xfrm>
          <a:prstGeom prst="rect">
            <a:avLst/>
          </a:prstGeom>
          <a:noFill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3788" y="1840756"/>
            <a:ext cx="220338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圖片 8" descr="W3C WCAG 2.0 Level AA conformance logo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57602" y="3037579"/>
            <a:ext cx="1266326" cy="38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圖片 20" descr="tick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8986" y="2492896"/>
            <a:ext cx="570926" cy="484619"/>
          </a:xfrm>
          <a:prstGeom prst="rect">
            <a:avLst/>
          </a:prstGeom>
        </p:spPr>
      </p:pic>
      <p:sp>
        <p:nvSpPr>
          <p:cNvPr id="29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10</a:t>
            </a:fld>
            <a:endParaRPr lang="zh-TW" altLang="en-US" dirty="0" smtClean="0"/>
          </a:p>
        </p:txBody>
      </p:sp>
      <p:cxnSp>
        <p:nvCxnSpPr>
          <p:cNvPr id="28" name="直線接點 27"/>
          <p:cNvCxnSpPr/>
          <p:nvPr/>
        </p:nvCxnSpPr>
        <p:spPr>
          <a:xfrm>
            <a:off x="5004048" y="1268760"/>
            <a:ext cx="324036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611560" y="692696"/>
            <a:ext cx="3744416" cy="6480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1016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TW" sz="2800" b="1" dirty="0" smtClean="0">
                <a:solidFill>
                  <a:schemeClr val="tx1"/>
                </a:solidFill>
              </a:rPr>
              <a:t>Government Leadership</a:t>
            </a:r>
            <a:endParaRPr lang="zh-TW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16016" y="692696"/>
            <a:ext cx="3816424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1016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TW" sz="2800" b="1" dirty="0" smtClean="0">
                <a:solidFill>
                  <a:schemeClr val="tx1"/>
                </a:solidFill>
              </a:rPr>
              <a:t>Fostering Awareness</a:t>
            </a:r>
            <a:endParaRPr lang="zh-TW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75656" y="99392"/>
            <a:ext cx="6264696" cy="54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 cmpd="dbl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en-US" altLang="zh-TW" sz="3200" b="1" dirty="0" smtClean="0">
                <a:solidFill>
                  <a:schemeClr val="tx1"/>
                </a:solidFill>
              </a:rPr>
              <a:t>Web Accessibility Campaign</a:t>
            </a:r>
            <a:endParaRPr lang="zh-TW" altLang="en-US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004048" y="1556792"/>
            <a:ext cx="3816424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67544" y="1556792"/>
            <a:ext cx="381642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148063" y="1484782"/>
            <a:ext cx="3672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975" algn="ctr">
              <a:spcBef>
                <a:spcPct val="0"/>
              </a:spcBef>
              <a:spcAft>
                <a:spcPts val="600"/>
              </a:spcAft>
              <a:buSzPct val="50000"/>
              <a:defRPr/>
            </a:pP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Accessible Webpage Templates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altLang="zh-TW" sz="3000" b="1" dirty="0" smtClean="0">
                <a:latin typeface="+mn-lt"/>
              </a:rPr>
              <a:t>Promulgating Resources</a:t>
            </a:r>
            <a:endParaRPr lang="zh-TW" altLang="en-US" sz="3000" b="1" dirty="0" smtClean="0">
              <a:latin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95736" y="3861048"/>
            <a:ext cx="3744416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10"/>
          <p:cNvGrpSpPr/>
          <p:nvPr/>
        </p:nvGrpSpPr>
        <p:grpSpPr>
          <a:xfrm>
            <a:off x="395536" y="2348880"/>
            <a:ext cx="3902475" cy="1359786"/>
            <a:chOff x="3054001" y="1340768"/>
            <a:chExt cx="4521672" cy="166643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1340768"/>
              <a:ext cx="4371825" cy="166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3054001" y="1475956"/>
              <a:ext cx="3740774" cy="565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4013" lvl="1" indent="-177800" algn="ctr">
                <a:buSzPct val="50000"/>
                <a:defRPr/>
              </a:pPr>
              <a:r>
                <a:rPr lang="en-US" altLang="zh-TW" sz="2400" b="1" dirty="0" smtClean="0">
                  <a:solidFill>
                    <a:srgbClr val="7030A0"/>
                  </a:solidFill>
                </a:rPr>
                <a:t>www.webforall.gov.hk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043608" y="1753652"/>
            <a:ext cx="2619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80975" algn="ctr">
              <a:spcBef>
                <a:spcPct val="0"/>
              </a:spcBef>
              <a:spcAft>
                <a:spcPts val="600"/>
              </a:spcAft>
              <a:buSzPct val="50000"/>
              <a:defRPr/>
            </a:pP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Webforall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Portal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504" y="2962560"/>
            <a:ext cx="1411224" cy="183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11</a:t>
            </a:fld>
            <a:endParaRPr lang="zh-TW" altLang="en-US" dirty="0" smtClean="0"/>
          </a:p>
        </p:txBody>
      </p:sp>
      <p:pic>
        <p:nvPicPr>
          <p:cNvPr id="25" name="Picture 2" descr="Content Body of the web accessibility template&#10;"/>
          <p:cNvPicPr>
            <a:picLocks noChangeAspect="1" noChangeArrowheads="1"/>
          </p:cNvPicPr>
          <p:nvPr/>
        </p:nvPicPr>
        <p:blipFill>
          <a:blip r:embed="rId5" cstate="print"/>
          <a:srcRect t="11606" r="2362" b="2516"/>
          <a:stretch>
            <a:fillRect/>
          </a:stretch>
        </p:blipFill>
        <p:spPr bwMode="auto">
          <a:xfrm>
            <a:off x="5220072" y="2465090"/>
            <a:ext cx="3456383" cy="218804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cxnSp>
        <p:nvCxnSpPr>
          <p:cNvPr id="19" name="直線接點 18"/>
          <p:cNvCxnSpPr/>
          <p:nvPr/>
        </p:nvCxnSpPr>
        <p:spPr>
          <a:xfrm>
            <a:off x="2699792" y="1124744"/>
            <a:ext cx="3816424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411760" y="692696"/>
            <a:ext cx="4248472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1016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TW" sz="3200" b="1" dirty="0" smtClean="0">
                <a:solidFill>
                  <a:schemeClr val="tx1"/>
                </a:solidFill>
              </a:rPr>
              <a:t>Promulgating Resources</a:t>
            </a:r>
            <a:endParaRPr lang="zh-TW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95736" y="3861048"/>
            <a:ext cx="374441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180975" algn="ctr">
              <a:spcBef>
                <a:spcPct val="0"/>
              </a:spcBef>
              <a:spcAft>
                <a:spcPts val="0"/>
              </a:spcAft>
              <a:buSzPct val="50000"/>
              <a:defRPr/>
            </a:pP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Mobile Applications</a:t>
            </a:r>
          </a:p>
          <a:p>
            <a:pPr indent="-180975" algn="ctr">
              <a:spcBef>
                <a:spcPct val="0"/>
              </a:spcBef>
              <a:spcAft>
                <a:spcPts val="0"/>
              </a:spcAft>
              <a:buSzPct val="50000"/>
              <a:defRPr/>
            </a:pP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Accessibility Handbook</a:t>
            </a:r>
          </a:p>
        </p:txBody>
      </p:sp>
      <p:sp>
        <p:nvSpPr>
          <p:cNvPr id="22" name="矩形 21"/>
          <p:cNvSpPr/>
          <p:nvPr/>
        </p:nvSpPr>
        <p:spPr>
          <a:xfrm>
            <a:off x="1475656" y="99392"/>
            <a:ext cx="6264696" cy="54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 cmpd="dbl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en-US" altLang="zh-TW" sz="3200" b="1" dirty="0" smtClean="0">
                <a:solidFill>
                  <a:schemeClr val="tx1"/>
                </a:solidFill>
              </a:rPr>
              <a:t>Web Accessibility Campaign</a:t>
            </a:r>
            <a:endParaRPr lang="zh-TW" alt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1" y="4768042"/>
            <a:ext cx="3600401" cy="168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971600" y="1844824"/>
            <a:ext cx="7796213" cy="4176712"/>
          </a:xfrm>
          <a:prstGeom prst="rect">
            <a:avLst/>
          </a:prstGeom>
        </p:spPr>
        <p:txBody>
          <a:bodyPr/>
          <a:lstStyle/>
          <a:p>
            <a:pPr marL="88900" marR="0" lvl="0" indent="-8890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Clr>
                <a:schemeClr val="hlink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1373867"/>
            <a:ext cx="79928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eaLnBrk="0" hangingPunct="0">
              <a:spcBef>
                <a:spcPts val="600"/>
              </a:spcBef>
              <a:buClr>
                <a:srgbClr val="386A42"/>
              </a:buClr>
              <a:buFont typeface="Arial" charset="0"/>
              <a:buChar char="•"/>
            </a:pPr>
            <a:r>
              <a:rPr lang="en-US" altLang="zh-TW" sz="2400" dirty="0" smtClean="0">
                <a:latin typeface="+mn-lt"/>
              </a:rPr>
              <a:t>For NGOs or SMEs to </a:t>
            </a:r>
            <a:r>
              <a:rPr lang="en-US" altLang="zh-TW" sz="2400" dirty="0" smtClean="0">
                <a:solidFill>
                  <a:srgbClr val="0000FF"/>
                </a:solidFill>
                <a:latin typeface="+mn-lt"/>
              </a:rPr>
              <a:t>build barrier-free websites</a:t>
            </a:r>
          </a:p>
          <a:p>
            <a:pPr marL="355600" indent="-355600" eaLnBrk="0" hangingPunct="0">
              <a:spcBef>
                <a:spcPts val="600"/>
              </a:spcBef>
              <a:buClr>
                <a:srgbClr val="386A42"/>
              </a:buClr>
              <a:buFont typeface="Arial" charset="0"/>
              <a:buChar char="•"/>
            </a:pPr>
            <a:r>
              <a:rPr lang="en-US" altLang="zh-TW" sz="2400" dirty="0" smtClean="0">
                <a:latin typeface="+mn-lt"/>
              </a:rPr>
              <a:t>Sample codes incorporated with essential </a:t>
            </a:r>
            <a:r>
              <a:rPr lang="en-US" altLang="zh-TW" sz="2400" dirty="0" smtClean="0">
                <a:solidFill>
                  <a:srgbClr val="0000FF"/>
                </a:solidFill>
                <a:latin typeface="+mn-lt"/>
              </a:rPr>
              <a:t>web accessibility features, e.g.</a:t>
            </a:r>
            <a:endParaRPr lang="en-US" altLang="zh-TW" sz="2400" dirty="0" smtClean="0">
              <a:latin typeface="+mn-lt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55576" y="485800"/>
            <a:ext cx="817232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Accessible Webpage Templates</a:t>
            </a:r>
          </a:p>
        </p:txBody>
      </p:sp>
      <p:pic>
        <p:nvPicPr>
          <p:cNvPr id="21" name="Picture 3" descr="Image showing key features of the first web template"/>
          <p:cNvPicPr>
            <a:picLocks noChangeAspect="1" noChangeArrowheads="1"/>
          </p:cNvPicPr>
          <p:nvPr/>
        </p:nvPicPr>
        <p:blipFill>
          <a:blip r:embed="rId3" cstate="print"/>
          <a:srcRect t="10371"/>
          <a:stretch>
            <a:fillRect/>
          </a:stretch>
        </p:blipFill>
        <p:spPr bwMode="auto">
          <a:xfrm>
            <a:off x="2286001" y="2713857"/>
            <a:ext cx="4086199" cy="35234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2" name="Line Callout 2 8"/>
          <p:cNvSpPr/>
          <p:nvPr/>
        </p:nvSpPr>
        <p:spPr>
          <a:xfrm>
            <a:off x="6660232" y="2743200"/>
            <a:ext cx="2304256" cy="685800"/>
          </a:xfrm>
          <a:prstGeom prst="borderCallout2">
            <a:avLst>
              <a:gd name="adj1" fmla="val 24013"/>
              <a:gd name="adj2" fmla="val -1315"/>
              <a:gd name="adj3" fmla="val 20505"/>
              <a:gd name="adj4" fmla="val -14729"/>
              <a:gd name="adj5" fmla="val 23235"/>
              <a:gd name="adj6" fmla="val -13111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457200" algn="ctr"/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Allow text resize</a:t>
            </a:r>
          </a:p>
        </p:txBody>
      </p:sp>
      <p:sp>
        <p:nvSpPr>
          <p:cNvPr id="23" name="Line Callout 2 10"/>
          <p:cNvSpPr/>
          <p:nvPr/>
        </p:nvSpPr>
        <p:spPr>
          <a:xfrm>
            <a:off x="251520" y="2611016"/>
            <a:ext cx="1752600" cy="777498"/>
          </a:xfrm>
          <a:prstGeom prst="borderCallout2">
            <a:avLst>
              <a:gd name="adj1" fmla="val 49731"/>
              <a:gd name="adj2" fmla="val 99937"/>
              <a:gd name="adj3" fmla="val 34643"/>
              <a:gd name="adj4" fmla="val 152347"/>
              <a:gd name="adj5" fmla="val 19924"/>
              <a:gd name="adj6" fmla="val 154802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Provide “Skip To Content”</a:t>
            </a:r>
          </a:p>
        </p:txBody>
      </p:sp>
      <p:sp>
        <p:nvSpPr>
          <p:cNvPr id="24" name="Line Callout 2 11"/>
          <p:cNvSpPr/>
          <p:nvPr/>
        </p:nvSpPr>
        <p:spPr>
          <a:xfrm>
            <a:off x="251520" y="3691136"/>
            <a:ext cx="1752600" cy="838200"/>
          </a:xfrm>
          <a:prstGeom prst="borderCallout2">
            <a:avLst>
              <a:gd name="adj1" fmla="val 44738"/>
              <a:gd name="adj2" fmla="val 99937"/>
              <a:gd name="adj3" fmla="val 44533"/>
              <a:gd name="adj4" fmla="val 118563"/>
              <a:gd name="adj5" fmla="val 52083"/>
              <a:gd name="adj6" fmla="val 135307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Provide meaningful alt text for images</a:t>
            </a:r>
          </a:p>
        </p:txBody>
      </p:sp>
      <p:sp>
        <p:nvSpPr>
          <p:cNvPr id="25" name="Line Callout 2 13"/>
          <p:cNvSpPr/>
          <p:nvPr/>
        </p:nvSpPr>
        <p:spPr>
          <a:xfrm>
            <a:off x="251520" y="4844008"/>
            <a:ext cx="1752600" cy="1295400"/>
          </a:xfrm>
          <a:prstGeom prst="borderCallout2">
            <a:avLst>
              <a:gd name="adj1" fmla="val 45718"/>
              <a:gd name="adj2" fmla="val 98488"/>
              <a:gd name="adj3" fmla="val 45569"/>
              <a:gd name="adj4" fmla="val 142450"/>
              <a:gd name="adj5" fmla="val -66728"/>
              <a:gd name="adj6" fmla="val 188919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Allow to play or pause the auto-scrolling latest news</a:t>
            </a:r>
          </a:p>
        </p:txBody>
      </p:sp>
      <p:sp>
        <p:nvSpPr>
          <p:cNvPr id="26" name="Line Callout 2 16"/>
          <p:cNvSpPr/>
          <p:nvPr/>
        </p:nvSpPr>
        <p:spPr>
          <a:xfrm>
            <a:off x="6660232" y="3573016"/>
            <a:ext cx="2304256" cy="720080"/>
          </a:xfrm>
          <a:prstGeom prst="borderCallout2">
            <a:avLst>
              <a:gd name="adj1" fmla="val 48129"/>
              <a:gd name="adj2" fmla="val -1553"/>
              <a:gd name="adj3" fmla="val 47855"/>
              <a:gd name="adj4" fmla="val -27163"/>
              <a:gd name="adj5" fmla="val -62150"/>
              <a:gd name="adj6" fmla="val -79831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457200" algn="ctr"/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6. Provide keyboard accessible menu</a:t>
            </a:r>
          </a:p>
        </p:txBody>
      </p:sp>
      <p:sp>
        <p:nvSpPr>
          <p:cNvPr id="27" name="Line Callout 2 17"/>
          <p:cNvSpPr/>
          <p:nvPr/>
        </p:nvSpPr>
        <p:spPr>
          <a:xfrm>
            <a:off x="3491880" y="2230760"/>
            <a:ext cx="4320480" cy="406152"/>
          </a:xfrm>
          <a:prstGeom prst="borderCallout2">
            <a:avLst>
              <a:gd name="adj1" fmla="val 102206"/>
              <a:gd name="adj2" fmla="val 47249"/>
              <a:gd name="adj3" fmla="val 158510"/>
              <a:gd name="adj4" fmla="val 37539"/>
              <a:gd name="adj5" fmla="val 162975"/>
              <a:gd name="adj6" fmla="val 37215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457200" algn="ctr"/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Provide User-initiated background audio</a:t>
            </a:r>
          </a:p>
        </p:txBody>
      </p:sp>
      <p:sp>
        <p:nvSpPr>
          <p:cNvPr id="28" name="Line Callout 2 19"/>
          <p:cNvSpPr/>
          <p:nvPr/>
        </p:nvSpPr>
        <p:spPr>
          <a:xfrm>
            <a:off x="6660232" y="4437112"/>
            <a:ext cx="2304256" cy="648072"/>
          </a:xfrm>
          <a:prstGeom prst="borderCallout2">
            <a:avLst>
              <a:gd name="adj1" fmla="val 18750"/>
              <a:gd name="adj2" fmla="val -1545"/>
              <a:gd name="adj3" fmla="val 18750"/>
              <a:gd name="adj4" fmla="val -22090"/>
              <a:gd name="adj5" fmla="val -28095"/>
              <a:gd name="adj6" fmla="val -31847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457200" algn="ctr"/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7. Provide embedded video channel</a:t>
            </a:r>
          </a:p>
        </p:txBody>
      </p:sp>
      <p:sp>
        <p:nvSpPr>
          <p:cNvPr id="29" name="Line Callout 2 12"/>
          <p:cNvSpPr/>
          <p:nvPr/>
        </p:nvSpPr>
        <p:spPr>
          <a:xfrm>
            <a:off x="6660232" y="5275312"/>
            <a:ext cx="2304256" cy="648072"/>
          </a:xfrm>
          <a:prstGeom prst="borderCallout2">
            <a:avLst>
              <a:gd name="adj1" fmla="val 18750"/>
              <a:gd name="adj2" fmla="val -501"/>
              <a:gd name="adj3" fmla="val 18750"/>
              <a:gd name="adj4" fmla="val -22090"/>
              <a:gd name="adj5" fmla="val -59530"/>
              <a:gd name="adj6" fmla="val -37213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457200" algn="ctr"/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 Provide sufficient colour contrast</a:t>
            </a: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12</a:t>
            </a:fld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971600" y="1844824"/>
            <a:ext cx="7796213" cy="4176712"/>
          </a:xfrm>
          <a:prstGeom prst="rect">
            <a:avLst/>
          </a:prstGeom>
        </p:spPr>
        <p:txBody>
          <a:bodyPr/>
          <a:lstStyle/>
          <a:p>
            <a:pPr marL="88900" marR="0" lvl="0" indent="-8890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Clr>
                <a:schemeClr val="hlink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149000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eaLnBrk="0" hangingPunct="0">
              <a:spcBef>
                <a:spcPts val="600"/>
              </a:spcBef>
              <a:buClr>
                <a:srgbClr val="386A42"/>
              </a:buClr>
            </a:pPr>
            <a:r>
              <a:rPr lang="en-US" altLang="zh-TW" sz="2400" dirty="0" smtClean="0">
                <a:latin typeface="+mn-lt"/>
              </a:rPr>
              <a:t>Free Download</a:t>
            </a:r>
            <a:endParaRPr lang="en-US" altLang="zh-TW" sz="2400" dirty="0" smtClean="0">
              <a:solidFill>
                <a:srgbClr val="0000FF"/>
              </a:solidFill>
              <a:latin typeface="+mn-lt"/>
            </a:endParaRPr>
          </a:p>
          <a:p>
            <a:r>
              <a:rPr lang="en-US" altLang="zh-TW" sz="2400" u="sng" dirty="0" smtClean="0">
                <a:latin typeface="+mn-lt"/>
                <a:hlinkClick r:id="rId3"/>
              </a:rPr>
              <a:t>www.webforall.gov.hk/web_template.htm</a:t>
            </a:r>
            <a:endParaRPr lang="en-US" altLang="zh-TW" sz="2400" u="sng" dirty="0" smtClean="0">
              <a:latin typeface="+mn-lt"/>
            </a:endParaRPr>
          </a:p>
          <a:p>
            <a:endParaRPr lang="en-US" altLang="zh-TW" sz="2400" u="sng" dirty="0" smtClean="0">
              <a:latin typeface="+mn-lt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55576" y="485800"/>
            <a:ext cx="817232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Accessible Webpage Templates</a:t>
            </a:r>
          </a:p>
        </p:txBody>
      </p:sp>
      <p:pic>
        <p:nvPicPr>
          <p:cNvPr id="1026" name="Picture 2" descr="Layout of the web template download f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84784"/>
            <a:ext cx="4320480" cy="4726012"/>
          </a:xfrm>
          <a:prstGeom prst="rect">
            <a:avLst/>
          </a:prstGeom>
          <a:noFill/>
          <a:ln w="19050">
            <a:solidFill>
              <a:srgbClr val="1F497D"/>
            </a:solidFill>
            <a:miter lim="800000"/>
            <a:headEnd/>
            <a:tailEnd/>
          </a:ln>
        </p:spPr>
      </p:pic>
      <p:sp>
        <p:nvSpPr>
          <p:cNvPr id="16" name="Line Callout 2 13"/>
          <p:cNvSpPr/>
          <p:nvPr/>
        </p:nvSpPr>
        <p:spPr>
          <a:xfrm>
            <a:off x="1259632" y="4941168"/>
            <a:ext cx="2472680" cy="1080120"/>
          </a:xfrm>
          <a:prstGeom prst="borderCallout2">
            <a:avLst>
              <a:gd name="adj1" fmla="val 50568"/>
              <a:gd name="adj2" fmla="val 100029"/>
              <a:gd name="adj3" fmla="val 80214"/>
              <a:gd name="adj4" fmla="val 112483"/>
              <a:gd name="adj5" fmla="val 80516"/>
              <a:gd name="adj6" fmla="val 155029"/>
            </a:avLst>
          </a:prstGeom>
          <a:solidFill>
            <a:srgbClr val="FFFFCC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Please provide your contact details in the form and submit it</a:t>
            </a:r>
            <a:endParaRPr lang="zh-TW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76056" y="4437112"/>
            <a:ext cx="2182369" cy="1800200"/>
          </a:xfrm>
          <a:prstGeom prst="rect">
            <a:avLst/>
          </a:prstGeom>
          <a:noFill/>
          <a:ln w="38100" cmpd="sng">
            <a:solidFill>
              <a:srgbClr val="66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13</a:t>
            </a:fld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1560" y="1556792"/>
            <a:ext cx="7840934" cy="453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6"/>
          <p:cNvGrpSpPr/>
          <p:nvPr/>
        </p:nvGrpSpPr>
        <p:grpSpPr>
          <a:xfrm>
            <a:off x="827584" y="2276872"/>
            <a:ext cx="7560839" cy="3647558"/>
            <a:chOff x="3851920" y="4149079"/>
            <a:chExt cx="4721629" cy="2277844"/>
          </a:xfrm>
        </p:grpSpPr>
        <p:pic>
          <p:nvPicPr>
            <p:cNvPr id="18" name="Picture 2" descr="Centennial Colle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1599" y="4149079"/>
              <a:ext cx="509752" cy="719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 descr="City University of Hong Ko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0893" y="4194048"/>
              <a:ext cx="1080120" cy="48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4" descr="IV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6759" y="4913534"/>
              <a:ext cx="732820" cy="3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6" descr="香港中文大學網站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00957" y="4823598"/>
              <a:ext cx="1884637" cy="5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8" descr="https://www.ied.edu.hk/web/images/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24512" y="4868566"/>
              <a:ext cx="1116194" cy="39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0" descr="The Hong Kong Polytechnic Universit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91535" y="5408181"/>
              <a:ext cx="1647149" cy="379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2" descr="The Hong Kong University of Science &amp; Technolog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25154" y="5363213"/>
              <a:ext cx="1893119" cy="46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The Open University of Hong Ko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51920" y="5947796"/>
              <a:ext cx="1437651" cy="40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6" descr="The University of Hong Ko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45925" y="5992764"/>
              <a:ext cx="1872208" cy="35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8" descr="D:\Users\imysit\Documents\MyConnectFiles\ScreenCapture\imysit@ogcio.gov.hk\imysit@ogcio.gov.hk_20130606_15253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11923" y="5947795"/>
              <a:ext cx="1361626" cy="47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" descr="Hong Kong Baptist University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19801" y="4239016"/>
              <a:ext cx="1678445" cy="346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矩形 38"/>
          <p:cNvSpPr/>
          <p:nvPr/>
        </p:nvSpPr>
        <p:spPr>
          <a:xfrm>
            <a:off x="612953" y="1496397"/>
            <a:ext cx="7199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80975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Incorporate Web Accessibility into ICT curricula</a:t>
            </a:r>
            <a:endParaRPr lang="zh-TW" altLang="en-US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altLang="zh-TW" sz="3000" b="1" u="sng" dirty="0" smtClean="0">
                <a:latin typeface="+mn-lt"/>
              </a:rPr>
              <a:t>Building Expertise</a:t>
            </a:r>
            <a:endParaRPr lang="zh-TW" altLang="en-US" sz="3000" b="1" u="sng" dirty="0" smtClean="0">
              <a:latin typeface="+mn-lt"/>
            </a:endParaRPr>
          </a:p>
        </p:txBody>
      </p:sp>
      <p:sp>
        <p:nvSpPr>
          <p:cNvPr id="28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14</a:t>
            </a:fld>
            <a:endParaRPr lang="zh-TW" altLang="en-US" dirty="0" smtClean="0"/>
          </a:p>
        </p:txBody>
      </p:sp>
      <p:sp>
        <p:nvSpPr>
          <p:cNvPr id="26" name="矩形 25"/>
          <p:cNvSpPr/>
          <p:nvPr/>
        </p:nvSpPr>
        <p:spPr>
          <a:xfrm>
            <a:off x="2699792" y="692696"/>
            <a:ext cx="3960440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1016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TW" sz="3200" b="1" dirty="0" smtClean="0">
                <a:solidFill>
                  <a:schemeClr val="tx1"/>
                </a:solidFill>
              </a:rPr>
              <a:t>Building Expertise</a:t>
            </a:r>
            <a:endParaRPr lang="zh-TW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75656" y="99392"/>
            <a:ext cx="6264696" cy="54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 cmpd="dbl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en-US" altLang="zh-TW" sz="3200" b="1" dirty="0" smtClean="0">
                <a:solidFill>
                  <a:schemeClr val="tx1"/>
                </a:solidFill>
              </a:rPr>
              <a:t>Web Accessibility Campaign</a:t>
            </a:r>
            <a:endParaRPr lang="zh-TW" altLang="en-US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4137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altLang="zh-TW" sz="3000" b="1" u="sng" dirty="0" smtClean="0">
                <a:latin typeface="+mn-lt"/>
              </a:rPr>
              <a:t>Encouraging Adoption</a:t>
            </a:r>
            <a:endParaRPr lang="zh-TW" altLang="en-US" sz="3000" b="1" u="sng" dirty="0" smtClean="0">
              <a:latin typeface="+mn-lt"/>
            </a:endParaRPr>
          </a:p>
        </p:txBody>
      </p:sp>
      <p:pic>
        <p:nvPicPr>
          <p:cNvPr id="21" name="圖片 20" descr="tick-effect-gold-17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92896"/>
            <a:ext cx="3429000" cy="17335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5576" y="1548081"/>
            <a:ext cx="5876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180975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Web Accessibility Recognition Scheme</a:t>
            </a:r>
            <a:endParaRPr lang="zh-TW" altLang="en-US" sz="28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99993" y="2323033"/>
            <a:ext cx="439248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buClr>
                <a:srgbClr val="00823B"/>
              </a:buClr>
              <a:buSzPct val="92000"/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altLang="zh-TW" sz="2800" dirty="0" smtClean="0">
                <a:latin typeface="+mn-lt"/>
              </a:rPr>
              <a:t>Reference to International standard</a:t>
            </a:r>
          </a:p>
          <a:p>
            <a:pPr marL="450850" indent="-450850">
              <a:spcBef>
                <a:spcPts val="600"/>
              </a:spcBef>
              <a:buClr>
                <a:srgbClr val="00823B"/>
              </a:buClr>
              <a:buSzPct val="92000"/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altLang="zh-TW" sz="2800" dirty="0" smtClean="0">
                <a:latin typeface="+mn-lt"/>
              </a:rPr>
              <a:t>Criteria verified </a:t>
            </a:r>
            <a:r>
              <a:rPr lang="en-US" altLang="zh-TW" sz="2800" dirty="0" smtClean="0">
                <a:latin typeface="+mn-lt"/>
              </a:rPr>
              <a:t>by persons with disabilities</a:t>
            </a:r>
          </a:p>
          <a:p>
            <a:pPr marL="450850" indent="-450850">
              <a:spcBef>
                <a:spcPts val="600"/>
              </a:spcBef>
              <a:buClr>
                <a:srgbClr val="00823B"/>
              </a:buClr>
              <a:buSzPct val="92000"/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altLang="zh-TW" sz="2800" dirty="0" smtClean="0">
                <a:latin typeface="+mn-lt"/>
              </a:rPr>
              <a:t>Free assessment and advisory services</a:t>
            </a:r>
          </a:p>
          <a:p>
            <a:pPr marL="450850" indent="-450850">
              <a:spcBef>
                <a:spcPts val="600"/>
              </a:spcBef>
              <a:buClr>
                <a:srgbClr val="00823B"/>
              </a:buClr>
              <a:buSzPct val="92000"/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altLang="zh-TW" sz="2800" dirty="0" smtClean="0">
                <a:latin typeface="+mn-lt"/>
              </a:rPr>
              <a:t>Grant </a:t>
            </a:r>
            <a:r>
              <a:rPr lang="en-US" altLang="zh-TW" sz="2800" dirty="0" err="1" smtClean="0">
                <a:latin typeface="+mn-lt"/>
              </a:rPr>
              <a:t>Webforall</a:t>
            </a:r>
            <a:r>
              <a:rPr lang="en-US" altLang="zh-TW" sz="2800" dirty="0" smtClean="0">
                <a:latin typeface="+mn-lt"/>
              </a:rPr>
              <a:t> </a:t>
            </a:r>
            <a:r>
              <a:rPr lang="en-US" altLang="zh-TW" sz="2800" dirty="0" smtClean="0">
                <a:latin typeface="+mn-lt"/>
              </a:rPr>
              <a:t>accreditation logos</a:t>
            </a:r>
            <a:endParaRPr lang="zh-TW" altLang="en-US" sz="2800" dirty="0" smtClean="0">
              <a:latin typeface="+mn-lt"/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15</a:t>
            </a:fld>
            <a:endParaRPr lang="zh-TW" altLang="en-US" dirty="0" smtClean="0"/>
          </a:p>
        </p:txBody>
      </p:sp>
      <p:sp>
        <p:nvSpPr>
          <p:cNvPr id="7" name="矩形 6"/>
          <p:cNvSpPr/>
          <p:nvPr/>
        </p:nvSpPr>
        <p:spPr>
          <a:xfrm>
            <a:off x="2627784" y="692696"/>
            <a:ext cx="3960440" cy="648072"/>
          </a:xfrm>
          <a:prstGeom prst="rect">
            <a:avLst/>
          </a:prstGeom>
          <a:solidFill>
            <a:srgbClr val="31859C"/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1651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TW" sz="3200" b="1" dirty="0" smtClean="0">
                <a:solidFill>
                  <a:schemeClr val="tx1"/>
                </a:solidFill>
              </a:rPr>
              <a:t>Encouraging Adoption</a:t>
            </a:r>
            <a:endParaRPr lang="zh-TW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5656" y="99392"/>
            <a:ext cx="6264696" cy="54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 cmpd="dbl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en-US" altLang="zh-TW" sz="3200" b="1" dirty="0" smtClean="0">
                <a:solidFill>
                  <a:schemeClr val="tx1"/>
                </a:solidFill>
              </a:rPr>
              <a:t>Web Accessibility Campaign</a:t>
            </a:r>
            <a:endParaRPr lang="zh-TW" altLang="en-US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27584" y="1340768"/>
            <a:ext cx="7560840" cy="338437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683568" y="1484784"/>
            <a:ext cx="7560840" cy="338437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44016" y="4869160"/>
            <a:ext cx="68042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600" b="1" dirty="0" smtClean="0">
                <a:solidFill>
                  <a:srgbClr val="002060"/>
                </a:solidFill>
                <a:latin typeface="+mn-lt"/>
              </a:rPr>
              <a:t>44</a:t>
            </a:r>
            <a:r>
              <a:rPr lang="zh-TW" altLang="en-US" sz="2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sz="2600" b="1" dirty="0" smtClean="0">
                <a:solidFill>
                  <a:srgbClr val="002060"/>
                </a:solidFill>
                <a:latin typeface="+mn-lt"/>
              </a:rPr>
              <a:t>Gold Awards and 26</a:t>
            </a:r>
            <a:r>
              <a:rPr lang="zh-TW" altLang="en-US" sz="2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sz="2600" b="1" dirty="0" smtClean="0">
                <a:solidFill>
                  <a:srgbClr val="002060"/>
                </a:solidFill>
                <a:latin typeface="+mn-lt"/>
              </a:rPr>
              <a:t>Silver Awards</a:t>
            </a:r>
            <a:endParaRPr lang="zh-TW" altLang="en-US" sz="2600" dirty="0" smtClean="0">
              <a:latin typeface="+mn-lt"/>
            </a:endParaRPr>
          </a:p>
          <a:p>
            <a:pPr algn="ctr"/>
            <a:endParaRPr lang="zh-TW" altLang="en-US" sz="2600" dirty="0">
              <a:latin typeface="+mn-lt"/>
            </a:endParaRPr>
          </a:p>
        </p:txBody>
      </p:sp>
      <p:pic>
        <p:nvPicPr>
          <p:cNvPr id="33" name="Picture 36" descr="City University of Hong K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26" y="2031504"/>
            <a:ext cx="1127414" cy="501073"/>
          </a:xfrm>
          <a:prstGeom prst="rect">
            <a:avLst/>
          </a:prstGeom>
          <a:noFill/>
        </p:spPr>
      </p:pic>
      <p:pic>
        <p:nvPicPr>
          <p:cNvPr id="37" name="Picture 44" descr="D:\Users\imysit\Documents\MyConnectFiles\ScreenCapture\imysit@ogcio.gov.hk\imysit@ogcio.gov.hk_20130219_1751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060848"/>
            <a:ext cx="1337242" cy="715818"/>
          </a:xfrm>
          <a:prstGeom prst="rect">
            <a:avLst/>
          </a:prstGeom>
          <a:noFill/>
        </p:spPr>
      </p:pic>
      <p:grpSp>
        <p:nvGrpSpPr>
          <p:cNvPr id="2" name="群組 38"/>
          <p:cNvGrpSpPr/>
          <p:nvPr/>
        </p:nvGrpSpPr>
        <p:grpSpPr>
          <a:xfrm>
            <a:off x="5652120" y="3933056"/>
            <a:ext cx="2232248" cy="541151"/>
            <a:chOff x="3810000" y="5105400"/>
            <a:chExt cx="2819400" cy="685800"/>
          </a:xfrm>
        </p:grpSpPr>
        <p:pic>
          <p:nvPicPr>
            <p:cNvPr id="40" name="Picture 48" descr="http://www.mcor.swd.gov.hk/images/services/logo_2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0" y="5105400"/>
              <a:ext cx="630936" cy="685800"/>
            </a:xfrm>
            <a:prstGeom prst="rect">
              <a:avLst/>
            </a:prstGeom>
            <a:noFill/>
          </p:spPr>
        </p:pic>
        <p:sp>
          <p:nvSpPr>
            <p:cNvPr id="41" name="文字方塊 40"/>
            <p:cNvSpPr txBox="1"/>
            <p:nvPr/>
          </p:nvSpPr>
          <p:spPr>
            <a:xfrm>
              <a:off x="4343400" y="5257796"/>
              <a:ext cx="2286000" cy="44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 dirty="0" smtClean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香港聾人福利促進會</a:t>
              </a:r>
              <a:endParaRPr lang="en-US" altLang="zh-TW" sz="11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900" b="1" dirty="0" smtClean="0">
                  <a:solidFill>
                    <a:schemeClr val="tx2"/>
                  </a:solidFill>
                  <a:latin typeface="+mj-lt"/>
                  <a:ea typeface="標楷體" pitchFamily="65" charset="-120"/>
                </a:rPr>
                <a:t>The Hong Kong Society for the Deaf</a:t>
              </a:r>
              <a:endParaRPr lang="zh-TW" altLang="en-US" sz="900" b="1" dirty="0">
                <a:solidFill>
                  <a:schemeClr val="tx2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42" name="Picture 52" descr="Cyberpo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060848"/>
            <a:ext cx="1686870" cy="473507"/>
          </a:xfrm>
          <a:prstGeom prst="rect">
            <a:avLst/>
          </a:prstGeom>
          <a:noFill/>
        </p:spPr>
      </p:pic>
      <p:pic>
        <p:nvPicPr>
          <p:cNvPr id="49" name="imysit@ogcio.gov.hk_20130402_162051.png" descr="D:\Users\imysit\Documents\MyConnectFiles\ScreenCapture\imysit@ogcio.gov.hk\imysit@ogcio.gov.hk_20130402_16205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212977"/>
            <a:ext cx="1534485" cy="6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ysit@ogcio.gov.hk_20130402_161753.png" descr="D:\Users\imysit\Documents\MyConnectFiles\ScreenCapture\imysit@ogcio.gov.hk\imysit@ogcio.gov.hk_20130402_1617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6756" y="2642081"/>
            <a:ext cx="1247000" cy="5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ysit@ogcio.gov.hk_20130402_161512.png" descr="D:\Users\imysit\Documents\MyConnectFiles\ScreenCapture\imysit@ogcio.gov.hk\imysit@ogcio.gov.hk_20130402_1615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6478" y="3140968"/>
            <a:ext cx="2000326" cy="60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ysit@ogcio.gov.hk_20130402_161025.png" descr="D:\Users\imysit\Documents\MyConnectFiles\ScreenCapture\imysit@ogcio.gov.hk\imysit@ogcio.gov.hk_20130402_16102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7594" y="3933056"/>
            <a:ext cx="2089481" cy="6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圖片 52" descr="Screen Shot 2013-03-25 at 4.23.48 PM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3850138"/>
            <a:ext cx="1217590" cy="94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ysit@ogcio.gov.hk_20130402_160750.png" descr="D:\Users\imysit\Documents\MyConnectFiles\ScreenCapture\imysit@ogcio.gov.hk\imysit@ogcio.gov.hk_20130402_16075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9" y="3140968"/>
            <a:ext cx="1599590" cy="60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ysit@ogcio.gov.hk_20130402_160802.png" descr="D:\Users\imysit\Documents\MyConnectFiles\ScreenCapture\imysit@ogcio.gov.hk\imysit@ogcio.gov.hk_20130402_16080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808" y="2636912"/>
            <a:ext cx="1491000" cy="4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ysit@ogcio.gov.hk_20130402_160936.png" descr="D:\Users\imysit\Documents\MyConnectFiles\ScreenCapture\imysit@ogcio.gov.hk\imysit@ogcio.gov.hk_20130402_16093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3768" y="1945000"/>
            <a:ext cx="1978333" cy="47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 l="2071" r="4142" b="2065"/>
          <a:stretch>
            <a:fillRect/>
          </a:stretch>
        </p:blipFill>
        <p:spPr bwMode="auto">
          <a:xfrm>
            <a:off x="1187624" y="5301208"/>
            <a:ext cx="1719579" cy="9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95936" y="5301208"/>
            <a:ext cx="1728192" cy="87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標題 1"/>
          <p:cNvSpPr txBox="1">
            <a:spLocks/>
          </p:cNvSpPr>
          <p:nvPr/>
        </p:nvSpPr>
        <p:spPr>
          <a:xfrm>
            <a:off x="755576" y="485800"/>
            <a:ext cx="817232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 Accessibility Recognition Scheme</a:t>
            </a:r>
          </a:p>
        </p:txBody>
      </p:sp>
      <p:sp>
        <p:nvSpPr>
          <p:cNvPr id="27" name="矩形 26"/>
          <p:cNvSpPr/>
          <p:nvPr/>
        </p:nvSpPr>
        <p:spPr>
          <a:xfrm>
            <a:off x="755576" y="1464400"/>
            <a:ext cx="373685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 eaLnBrk="0" hangingPunct="0">
              <a:lnSpc>
                <a:spcPct val="90000"/>
              </a:lnSpc>
              <a:spcBef>
                <a:spcPts val="600"/>
              </a:spcBef>
              <a:buClr>
                <a:srgbClr val="386A42"/>
              </a:buClr>
              <a:buSzPct val="110000"/>
              <a:defRPr/>
            </a:pPr>
            <a:r>
              <a:rPr lang="en-US" altLang="zh-TW" sz="2600" b="1" u="sng" dirty="0" smtClean="0">
                <a:solidFill>
                  <a:srgbClr val="6600CC"/>
                </a:solidFill>
                <a:latin typeface="+mn-lt"/>
              </a:rPr>
              <a:t>Recognition Scheme 2013</a:t>
            </a:r>
          </a:p>
        </p:txBody>
      </p:sp>
      <p:pic>
        <p:nvPicPr>
          <p:cNvPr id="28" name="Picture 2" descr="P1-Tra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67133" y="4581128"/>
            <a:ext cx="2253339" cy="163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16</a:t>
            </a:fld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668" y="3501008"/>
            <a:ext cx="2083764" cy="12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文字方塊 37"/>
          <p:cNvSpPr txBox="1"/>
          <p:nvPr/>
        </p:nvSpPr>
        <p:spPr>
          <a:xfrm>
            <a:off x="755576" y="1495636"/>
            <a:ext cx="7128792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eaLnBrk="0" hangingPunct="0">
              <a:lnSpc>
                <a:spcPct val="90000"/>
              </a:lnSpc>
              <a:spcBef>
                <a:spcPts val="600"/>
              </a:spcBef>
              <a:buClr>
                <a:srgbClr val="386A42"/>
              </a:buClr>
              <a:buSzPct val="110000"/>
              <a:defRPr/>
            </a:pPr>
            <a:r>
              <a:rPr lang="en-US" altLang="zh-TW" sz="2600" b="1" u="sng" dirty="0" smtClean="0">
                <a:solidFill>
                  <a:srgbClr val="6600CC"/>
                </a:solidFill>
                <a:latin typeface="+mj-lt"/>
                <a:ea typeface="+mn-ea"/>
              </a:rPr>
              <a:t>Recognition Scheme 2014</a:t>
            </a:r>
          </a:p>
          <a:p>
            <a:pPr marL="361950" indent="-361950" eaLnBrk="0" hangingPunct="0">
              <a:lnSpc>
                <a:spcPct val="90000"/>
              </a:lnSpc>
              <a:spcBef>
                <a:spcPts val="1800"/>
              </a:spcBef>
              <a:buClr>
                <a:srgbClr val="386A42"/>
              </a:buClr>
              <a:buSzPct val="110000"/>
              <a:buFont typeface="Arial" charset="0"/>
              <a:buChar char="•"/>
              <a:tabLst>
                <a:tab pos="452438" algn="l"/>
              </a:tabLst>
              <a:defRPr/>
            </a:pPr>
            <a:r>
              <a:rPr lang="en-US" altLang="zh-TW" sz="2600" dirty="0" smtClean="0">
                <a:latin typeface="Calibri" pitchFamily="34" charset="0"/>
              </a:rPr>
              <a:t>Co-organise with Equal Opportunities Commission</a:t>
            </a:r>
          </a:p>
          <a:p>
            <a:pPr marL="361950" indent="-361950" eaLnBrk="0" hangingPunct="0">
              <a:lnSpc>
                <a:spcPct val="90000"/>
              </a:lnSpc>
              <a:spcBef>
                <a:spcPts val="1800"/>
              </a:spcBef>
              <a:buClr>
                <a:srgbClr val="386A42"/>
              </a:buClr>
              <a:buSzPct val="110000"/>
              <a:buFont typeface="Arial" charset="0"/>
              <a:buChar char="•"/>
              <a:tabLst>
                <a:tab pos="452438" algn="l"/>
              </a:tabLst>
              <a:defRPr/>
            </a:pPr>
            <a:r>
              <a:rPr lang="en-US" altLang="zh-TW" sz="2600" dirty="0" smtClean="0">
                <a:latin typeface="Calibri" pitchFamily="34" charset="0"/>
              </a:rPr>
              <a:t>Website / Mobile </a:t>
            </a:r>
            <a:r>
              <a:rPr lang="en-US" altLang="zh-TW" sz="2600" dirty="0" err="1" smtClean="0">
                <a:latin typeface="Calibri" pitchFamily="34" charset="0"/>
              </a:rPr>
              <a:t>Apps</a:t>
            </a:r>
            <a:r>
              <a:rPr lang="en-US" altLang="zh-TW" sz="2600" baseline="30000" dirty="0" err="1" smtClean="0">
                <a:solidFill>
                  <a:srgbClr val="FF0000"/>
                </a:solidFill>
                <a:latin typeface="Calibri" pitchFamily="34" charset="0"/>
              </a:rPr>
              <a:t>NEW</a:t>
            </a:r>
            <a:r>
              <a:rPr lang="en-US" altLang="zh-TW" sz="2600" baseline="30000" dirty="0" smtClean="0">
                <a:solidFill>
                  <a:srgbClr val="FF0000"/>
                </a:solidFill>
                <a:latin typeface="Calibri" pitchFamily="34" charset="0"/>
              </a:rPr>
              <a:t>!</a:t>
            </a:r>
            <a:r>
              <a:rPr lang="en-US" altLang="zh-TW" sz="2600" dirty="0" smtClean="0">
                <a:latin typeface="Calibri" pitchFamily="34" charset="0"/>
              </a:rPr>
              <a:t> </a:t>
            </a:r>
            <a:r>
              <a:rPr lang="en-US" altLang="zh-TW" sz="2600" dirty="0" smtClean="0">
                <a:latin typeface="Calibri" pitchFamily="34" charset="0"/>
              </a:rPr>
              <a:t>streams</a:t>
            </a:r>
          </a:p>
          <a:p>
            <a:endParaRPr lang="zh-TW" alt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48072" y="197768"/>
            <a:ext cx="83884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800" b="1" dirty="0" smtClean="0">
                <a:latin typeface="+mn-lt"/>
              </a:rPr>
              <a:t>Web Accessibility Recognition Scheme</a:t>
            </a:r>
            <a:endParaRPr kumimoji="0" lang="en-AU" altLang="zh-TW" sz="3800" b="1" dirty="0"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5576" y="3624582"/>
            <a:ext cx="504056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eaLnBrk="0" hangingPunct="0">
              <a:lnSpc>
                <a:spcPct val="90000"/>
              </a:lnSpc>
              <a:spcBef>
                <a:spcPts val="1200"/>
              </a:spcBef>
              <a:buClr>
                <a:srgbClr val="386A42"/>
              </a:buClr>
              <a:buSzPct val="110000"/>
              <a:buFont typeface="Arial" charset="0"/>
              <a:buChar char="•"/>
              <a:tabLst>
                <a:tab pos="452438" algn="l"/>
              </a:tabLst>
              <a:defRPr/>
            </a:pPr>
            <a:r>
              <a:rPr lang="en-US" altLang="zh-TW" sz="2600" dirty="0" smtClean="0">
                <a:latin typeface="Calibri" pitchFamily="34" charset="0"/>
              </a:rPr>
              <a:t>Awards Presentation Ceremony   in April 2014</a:t>
            </a:r>
          </a:p>
        </p:txBody>
      </p:sp>
      <p:sp>
        <p:nvSpPr>
          <p:cNvPr id="13" name="矩形 12"/>
          <p:cNvSpPr/>
          <p:nvPr/>
        </p:nvSpPr>
        <p:spPr>
          <a:xfrm>
            <a:off x="755576" y="4540883"/>
            <a:ext cx="7560840" cy="148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eaLnBrk="0" hangingPunct="0">
              <a:lnSpc>
                <a:spcPct val="90000"/>
              </a:lnSpc>
              <a:spcBef>
                <a:spcPts val="1200"/>
              </a:spcBef>
              <a:buClr>
                <a:srgbClr val="386A42"/>
              </a:buClr>
              <a:buSzPct val="110000"/>
              <a:buFont typeface="Arial" charset="0"/>
              <a:buChar char="•"/>
              <a:tabLst>
                <a:tab pos="452438" algn="l"/>
              </a:tabLst>
              <a:defRPr/>
            </a:pPr>
            <a:r>
              <a:rPr lang="en-US" altLang="zh-TW" sz="2600" dirty="0" smtClean="0">
                <a:latin typeface="Calibri" pitchFamily="34" charset="0"/>
              </a:rPr>
              <a:t>Details to be announced in webforall portal -</a:t>
            </a:r>
          </a:p>
          <a:p>
            <a:pPr marL="819150" lvl="1" indent="-455613" eaLnBrk="0" hangingPunct="0">
              <a:lnSpc>
                <a:spcPct val="90000"/>
              </a:lnSpc>
              <a:spcBef>
                <a:spcPts val="1200"/>
              </a:spcBef>
              <a:buClr>
                <a:srgbClr val="386A42"/>
              </a:buClr>
              <a:buSzPct val="110000"/>
              <a:tabLst>
                <a:tab pos="452438" algn="l"/>
              </a:tabLst>
              <a:defRPr/>
            </a:pPr>
            <a:r>
              <a:rPr lang="en-US" altLang="zh-TW" sz="2600" b="1" dirty="0" smtClean="0">
                <a:solidFill>
                  <a:srgbClr val="0000FF"/>
                </a:solidFill>
                <a:latin typeface="Calibri" pitchFamily="34" charset="0"/>
              </a:rPr>
              <a:t>www.webforall.gov.hk/recognition_scheme</a:t>
            </a:r>
          </a:p>
          <a:p>
            <a:pPr marL="819150" lvl="1" indent="-361950" eaLnBrk="0" hangingPunct="0">
              <a:lnSpc>
                <a:spcPct val="90000"/>
              </a:lnSpc>
              <a:spcBef>
                <a:spcPts val="1200"/>
              </a:spcBef>
              <a:buClr>
                <a:srgbClr val="386A42"/>
              </a:buClr>
              <a:buSzPct val="110000"/>
              <a:tabLst>
                <a:tab pos="452438" algn="l"/>
              </a:tabLst>
              <a:defRPr/>
            </a:pPr>
            <a:endParaRPr lang="zh-TW" altLang="en-US" sz="2600" b="1" dirty="0" smtClean="0">
              <a:latin typeface="Calibri" pitchFamily="34" charset="0"/>
            </a:endParaRP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676456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17</a:t>
            </a:fld>
            <a:endParaRPr lang="zh-TW" altLang="en-US" dirty="0" smtClean="0"/>
          </a:p>
        </p:txBody>
      </p:sp>
      <p:grpSp>
        <p:nvGrpSpPr>
          <p:cNvPr id="15" name="群組 14"/>
          <p:cNvGrpSpPr/>
          <p:nvPr/>
        </p:nvGrpSpPr>
        <p:grpSpPr>
          <a:xfrm>
            <a:off x="6372200" y="1700808"/>
            <a:ext cx="2100064" cy="1668016"/>
            <a:chOff x="3048000" y="3284984"/>
            <a:chExt cx="2100064" cy="1668016"/>
          </a:xfrm>
        </p:grpSpPr>
        <p:pic>
          <p:nvPicPr>
            <p:cNvPr id="9" name="圖片 8" descr="th (1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3284984"/>
              <a:ext cx="2100064" cy="1668016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 rot="677594">
              <a:off x="3348207" y="3554884"/>
              <a:ext cx="1366278" cy="8156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100" b="1" dirty="0" smtClean="0"/>
            </a:p>
            <a:p>
              <a:r>
                <a:rPr lang="en-GB" sz="1600" b="1" dirty="0" smtClean="0"/>
                <a:t>http://www.</a:t>
              </a:r>
            </a:p>
            <a:p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755650" y="1600200"/>
            <a:ext cx="7992814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dirty="0" smtClean="0"/>
              <a:t>Adopt web accessibility for websites/mobile apps</a:t>
            </a:r>
          </a:p>
          <a:p>
            <a:pPr>
              <a:spcBef>
                <a:spcPts val="1200"/>
              </a:spcBef>
            </a:pPr>
            <a:r>
              <a:rPr lang="en-GB" altLang="zh-TW" sz="2800" dirty="0" smtClean="0"/>
              <a:t>Ensure colleagues and content providers are aware of the importance and having relevant skills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Encourage clients/business partners to do the same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Download and use </a:t>
            </a:r>
            <a:r>
              <a:rPr lang="en-GB" sz="2800" b="1" dirty="0" smtClean="0">
                <a:solidFill>
                  <a:srgbClr val="0000FF"/>
                </a:solidFill>
              </a:rPr>
              <a:t>Accessible Webpage Templates</a:t>
            </a:r>
          </a:p>
          <a:p>
            <a:pPr>
              <a:spcBef>
                <a:spcPts val="1200"/>
              </a:spcBef>
            </a:pPr>
            <a:r>
              <a:rPr lang="en-GB" altLang="zh-TW" sz="2800" dirty="0" smtClean="0"/>
              <a:t>Enrol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Web Accessibility Recognition Scheme 2014</a:t>
            </a:r>
          </a:p>
          <a:p>
            <a:pPr marL="0" indent="0">
              <a:spcBef>
                <a:spcPts val="1200"/>
              </a:spcBef>
              <a:defRPr/>
            </a:pPr>
            <a:endParaRPr lang="en-AU" altLang="zh-TW" dirty="0" smtClean="0"/>
          </a:p>
        </p:txBody>
      </p:sp>
      <p:sp>
        <p:nvSpPr>
          <p:cNvPr id="22531" name="標題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920038" cy="1143000"/>
          </a:xfrm>
        </p:spPr>
        <p:txBody>
          <a:bodyPr/>
          <a:lstStyle/>
          <a:p>
            <a:pPr marL="514350" indent="-514350">
              <a:tabLst>
                <a:tab pos="450850" algn="l"/>
              </a:tabLst>
            </a:pPr>
            <a:r>
              <a:rPr lang="en-US" altLang="zh-TW" sz="4000" dirty="0" smtClean="0"/>
              <a:t>Your Support to Web Accessibility</a:t>
            </a:r>
            <a:endParaRPr lang="en-AU" altLang="zh-TW" sz="4000" dirty="0" smtClean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676456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18</a:t>
            </a:fld>
            <a:endParaRPr lang="zh-TW" altLang="en-US" dirty="0" smtClean="0"/>
          </a:p>
        </p:txBody>
      </p:sp>
      <p:pic>
        <p:nvPicPr>
          <p:cNvPr id="6" name="圖片 5" descr="th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869160"/>
            <a:ext cx="210623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字方塊 9"/>
          <p:cNvSpPr txBox="1"/>
          <p:nvPr/>
        </p:nvSpPr>
        <p:spPr>
          <a:xfrm>
            <a:off x="3635896" y="5373216"/>
            <a:ext cx="1800200" cy="523220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Webforall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標題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920038" cy="1143000"/>
          </a:xfrm>
        </p:spPr>
        <p:txBody>
          <a:bodyPr/>
          <a:lstStyle/>
          <a:p>
            <a:pPr marL="514350" indent="-514350">
              <a:tabLst>
                <a:tab pos="450850" algn="l"/>
              </a:tabLst>
            </a:pPr>
            <a:r>
              <a:rPr lang="en-AU" altLang="zh-TW" sz="4000" dirty="0" smtClean="0"/>
              <a:t>Enquiry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676456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19</a:t>
            </a:fld>
            <a:endParaRPr lang="zh-TW" alt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042988" y="1567334"/>
            <a:ext cx="8101012" cy="4525962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GB" sz="2800" b="1" dirty="0" smtClean="0"/>
              <a:t>Web Accessibility Programme Office</a:t>
            </a:r>
          </a:p>
          <a:p>
            <a:pPr marL="982663" indent="-982663">
              <a:spcBef>
                <a:spcPts val="1200"/>
              </a:spcBef>
              <a:buNone/>
              <a:tabLst>
                <a:tab pos="982663" algn="l"/>
              </a:tabLst>
            </a:pPr>
            <a:r>
              <a:rPr lang="en-GB" sz="2800" dirty="0" smtClean="0"/>
              <a:t>Email address	: </a:t>
            </a:r>
            <a:r>
              <a:rPr lang="en-GB" sz="2800" dirty="0" smtClean="0">
                <a:hlinkClick r:id="rId3"/>
              </a:rPr>
              <a:t>wac@ogcio.gov.hk</a:t>
            </a:r>
            <a:endParaRPr lang="en-GB" sz="2800" dirty="0" smtClean="0"/>
          </a:p>
          <a:p>
            <a:pPr marL="982663" indent="-982663">
              <a:spcBef>
                <a:spcPts val="600"/>
              </a:spcBef>
              <a:buNone/>
              <a:tabLst>
                <a:tab pos="982663" algn="l"/>
              </a:tabLst>
            </a:pPr>
            <a:r>
              <a:rPr lang="en-GB" sz="2800" dirty="0" smtClean="0"/>
              <a:t>Telephone no.	: 2582 6079</a:t>
            </a:r>
          </a:p>
          <a:p>
            <a:pPr marL="982663" indent="-982663">
              <a:spcBef>
                <a:spcPts val="600"/>
              </a:spcBef>
              <a:buNone/>
              <a:tabLst>
                <a:tab pos="982663" algn="l"/>
              </a:tabLst>
            </a:pPr>
            <a:endParaRPr lang="en-GB" altLang="zh-TW" sz="2800" dirty="0" smtClean="0"/>
          </a:p>
          <a:p>
            <a:pPr marL="982663" indent="-982663">
              <a:spcBef>
                <a:spcPts val="600"/>
              </a:spcBef>
              <a:buNone/>
              <a:tabLst>
                <a:tab pos="982663" algn="l"/>
              </a:tabLst>
            </a:pPr>
            <a:r>
              <a:rPr lang="en-GB" altLang="zh-TW" sz="2800" b="1" dirty="0" smtClean="0"/>
              <a:t>Website : </a:t>
            </a:r>
            <a:r>
              <a:rPr kumimoji="1" lang="en-GB" altLang="zh-TW" sz="2800" b="1" u="sng" dirty="0" smtClean="0">
                <a:solidFill>
                  <a:srgbClr val="6600CC"/>
                </a:solidFill>
              </a:rPr>
              <a:t>www.webforall.gov.hk</a:t>
            </a:r>
          </a:p>
          <a:p>
            <a:pPr>
              <a:spcBef>
                <a:spcPts val="1800"/>
              </a:spcBef>
              <a:buNone/>
            </a:pPr>
            <a:endParaRPr lang="en-GB" sz="2800" dirty="0" smtClean="0"/>
          </a:p>
          <a:p>
            <a:pPr marL="0" indent="0">
              <a:buFont typeface="Arial" charset="0"/>
              <a:buNone/>
              <a:defRPr/>
            </a:pPr>
            <a:endParaRPr lang="en-AU" altLang="zh-TW" sz="2800" dirty="0" smtClean="0"/>
          </a:p>
          <a:p>
            <a:pPr marL="0" indent="0">
              <a:defRPr/>
            </a:pPr>
            <a:endParaRPr lang="en-AU" altLang="zh-TW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4213" y="274638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4000" b="1" dirty="0" smtClean="0">
                <a:latin typeface="+mj-lt"/>
                <a:ea typeface="+mj-ea"/>
                <a:cs typeface="+mj-cs"/>
              </a:rPr>
              <a:t>What is Web Accessibility?</a:t>
            </a:r>
            <a:endParaRPr kumimoji="0" lang="en-AU" altLang="zh-TW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412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</a:t>
            </a:fld>
            <a:endParaRPr lang="zh-TW" altLang="en-US" dirty="0" smtClean="0"/>
          </a:p>
        </p:txBody>
      </p:sp>
      <p:pic>
        <p:nvPicPr>
          <p:cNvPr id="5" name="Picture 3" descr="icon representing learning impair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61278"/>
            <a:ext cx="1059055" cy="10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con representing cognitive impair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21088"/>
            <a:ext cx="1067345" cy="10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con representing visual impair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221088"/>
            <a:ext cx="1050765" cy="10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con representing hearing impairm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9427" y="4221088"/>
            <a:ext cx="1050765" cy="10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icon representing physical impairm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8551" y="4242153"/>
            <a:ext cx="1067345" cy="10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55650" y="1600200"/>
            <a:ext cx="75612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86A42"/>
              </a:buClr>
              <a:buFont typeface="Arial" charset="0"/>
              <a:buChar char="•"/>
              <a:defRPr/>
            </a:pPr>
            <a:r>
              <a:rPr kumimoji="0" lang="en-AU" altLang="zh-TW" sz="2800" dirty="0">
                <a:latin typeface="+mj-lt"/>
              </a:rPr>
              <a:t>Making </a:t>
            </a:r>
            <a:r>
              <a:rPr kumimoji="0" lang="en-AU" altLang="zh-TW" sz="2800" dirty="0" smtClean="0">
                <a:latin typeface="+mj-lt"/>
              </a:rPr>
              <a:t>web </a:t>
            </a:r>
            <a:r>
              <a:rPr lang="en-AU" altLang="zh-TW" sz="2800" b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Content</a:t>
            </a:r>
            <a:r>
              <a:rPr kumimoji="0" lang="en-AU" altLang="zh-TW" sz="2800" dirty="0">
                <a:latin typeface="+mj-lt"/>
              </a:rPr>
              <a:t> available for </a:t>
            </a:r>
            <a:r>
              <a:rPr lang="en-AU" altLang="zh-TW" sz="2800" b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ALL</a:t>
            </a:r>
          </a:p>
          <a:p>
            <a:pPr marL="342900" indent="-342900" eaLnBrk="0" hangingPunct="0">
              <a:spcBef>
                <a:spcPts val="1800"/>
              </a:spcBef>
              <a:buClr>
                <a:srgbClr val="386A42"/>
              </a:buClr>
              <a:buFont typeface="Arial" charset="0"/>
              <a:buChar char="•"/>
              <a:defRPr/>
            </a:pPr>
            <a:r>
              <a:rPr kumimoji="0" lang="en-AU" altLang="zh-TW" sz="2800" b="1" u="sng" dirty="0" smtClean="0">
                <a:solidFill>
                  <a:srgbClr val="0000FF"/>
                </a:solidFill>
                <a:latin typeface="+mj-lt"/>
              </a:rPr>
              <a:t>ALL</a:t>
            </a:r>
            <a:r>
              <a:rPr kumimoji="0" lang="en-AU" altLang="zh-TW" sz="2800" dirty="0" smtClean="0">
                <a:latin typeface="+mj-lt"/>
              </a:rPr>
              <a:t> people of the community</a:t>
            </a:r>
          </a:p>
          <a:p>
            <a:pPr marL="342900" indent="-342900" eaLnBrk="0" hangingPunct="0">
              <a:spcBef>
                <a:spcPts val="1800"/>
              </a:spcBef>
              <a:buClr>
                <a:srgbClr val="386A42"/>
              </a:buClr>
              <a:buFont typeface="Arial" charset="0"/>
              <a:buChar char="•"/>
              <a:defRPr/>
            </a:pPr>
            <a:r>
              <a:rPr kumimoji="0" lang="en-AU" altLang="zh-TW" sz="2800" dirty="0" smtClean="0">
                <a:latin typeface="+mj-lt"/>
              </a:rPr>
              <a:t>Including </a:t>
            </a:r>
            <a:r>
              <a:rPr kumimoji="0" lang="en-AU" altLang="zh-TW" sz="2800" dirty="0">
                <a:latin typeface="+mj-lt"/>
              </a:rPr>
              <a:t>persons with disabilities (361,000 about 5.2% of total </a:t>
            </a:r>
            <a:r>
              <a:rPr kumimoji="0" lang="en-AU" altLang="zh-TW" sz="2800" dirty="0" smtClean="0">
                <a:latin typeface="+mj-lt"/>
              </a:rPr>
              <a:t>Hong Kong population</a:t>
            </a:r>
            <a:r>
              <a:rPr kumimoji="0" lang="en-AU" altLang="zh-TW" sz="2800" dirty="0">
                <a:latin typeface="+mj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86A42"/>
              </a:buClr>
              <a:buFont typeface="Arial" charset="0"/>
              <a:buChar char="•"/>
              <a:defRPr/>
            </a:pPr>
            <a:endParaRPr kumimoji="0" lang="en-AU" altLang="zh-TW" sz="3200" dirty="0">
              <a:latin typeface="+mj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內容版面配置區 2"/>
          <p:cNvSpPr>
            <a:spLocks noGrp="1"/>
          </p:cNvSpPr>
          <p:nvPr>
            <p:ph idx="4294967295"/>
          </p:nvPr>
        </p:nvSpPr>
        <p:spPr>
          <a:xfrm>
            <a:off x="755650" y="981075"/>
            <a:ext cx="7561263" cy="3311525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zh-TW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join hands in making a caring and inclusive society</a:t>
            </a:r>
            <a:endParaRPr lang="zh-TW" altLang="en-US" sz="4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0" y="2060575"/>
            <a:ext cx="9144000" cy="439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kumimoji="0"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676456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20</a:t>
            </a:fld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55650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4000" b="1" dirty="0" smtClean="0">
                <a:latin typeface="+mj-lt"/>
                <a:ea typeface="+mj-ea"/>
                <a:cs typeface="+mj-cs"/>
              </a:rPr>
              <a:t>Why Web Accessibility?</a:t>
            </a:r>
            <a:endParaRPr kumimoji="0" lang="en-AU" altLang="zh-TW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</a:t>
            </a:fld>
            <a:endParaRPr lang="zh-TW" altLang="en-US" dirty="0" smtClean="0"/>
          </a:p>
        </p:txBody>
      </p:sp>
      <p:pic>
        <p:nvPicPr>
          <p:cNvPr id="6" name="圖片 5" descr="th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06" y="1700808"/>
            <a:ext cx="2309242" cy="2232248"/>
          </a:xfrm>
          <a:prstGeom prst="rect">
            <a:avLst/>
          </a:prstGeom>
        </p:spPr>
      </p:pic>
      <p:pic>
        <p:nvPicPr>
          <p:cNvPr id="7" name="圖片 6" descr="th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700808"/>
            <a:ext cx="2315666" cy="223224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032080" y="2492896"/>
            <a:ext cx="1260000" cy="6924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algn="ctr"/>
            <a:r>
              <a:rPr lang="en-US" altLang="zh-TW" sz="1300" dirty="0" smtClean="0">
                <a:latin typeface="Georgia" pitchFamily="18" charset="0"/>
              </a:rPr>
              <a:t>Corporate</a:t>
            </a:r>
          </a:p>
          <a:p>
            <a:pPr algn="ctr"/>
            <a:r>
              <a:rPr lang="en-US" altLang="zh-TW" sz="1300" dirty="0" smtClean="0">
                <a:latin typeface="Georgia" pitchFamily="18" charset="0"/>
              </a:rPr>
              <a:t>Social</a:t>
            </a:r>
          </a:p>
          <a:p>
            <a:pPr algn="ctr"/>
            <a:r>
              <a:rPr lang="en-US" altLang="zh-TW" sz="1300" dirty="0" smtClean="0">
                <a:latin typeface="Georgia" pitchFamily="18" charset="0"/>
              </a:rPr>
              <a:t>Responsibility</a:t>
            </a:r>
            <a:endParaRPr lang="zh-TW" altLang="en-US" sz="1300" dirty="0">
              <a:latin typeface="Georgia" pitchFamily="18" charset="0"/>
            </a:endParaRPr>
          </a:p>
        </p:txBody>
      </p:sp>
      <p:pic>
        <p:nvPicPr>
          <p:cNvPr id="9" name="圖片 8" descr="th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700807"/>
            <a:ext cx="2304256" cy="2232249"/>
          </a:xfrm>
          <a:prstGeom prst="rect">
            <a:avLst/>
          </a:prstGeom>
        </p:spPr>
      </p:pic>
      <p:pic>
        <p:nvPicPr>
          <p:cNvPr id="10" name="圖片 9" descr="th (1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149080"/>
            <a:ext cx="2322162" cy="2016224"/>
          </a:xfrm>
          <a:prstGeom prst="rect">
            <a:avLst/>
          </a:prstGeom>
        </p:spPr>
      </p:pic>
      <p:pic>
        <p:nvPicPr>
          <p:cNvPr id="12" name="圖片 11" descr="th (10) - 複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4135501"/>
            <a:ext cx="2376264" cy="1869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投影片編號版面配置區 3"/>
          <p:cNvSpPr txBox="1">
            <a:spLocks/>
          </p:cNvSpPr>
          <p:nvPr/>
        </p:nvSpPr>
        <p:spPr bwMode="auto">
          <a:xfrm>
            <a:off x="7951788" y="6488113"/>
            <a:ext cx="7334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755576" y="1556792"/>
            <a:ext cx="813690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eaLnBrk="0" hangingPunct="0">
              <a:spcBef>
                <a:spcPts val="1800"/>
              </a:spcBef>
              <a:buClr>
                <a:srgbClr val="386A42"/>
              </a:buClr>
              <a:tabLst>
                <a:tab pos="450850" algn="l"/>
              </a:tabLst>
              <a:defRPr/>
            </a:pPr>
            <a:r>
              <a:rPr lang="en-US" altLang="zh-TW" sz="3000" b="1" dirty="0" smtClean="0">
                <a:solidFill>
                  <a:srgbClr val="6600CC"/>
                </a:solidFill>
                <a:latin typeface="+mj-lt"/>
                <a:ea typeface="+mn-ea"/>
              </a:rPr>
              <a:t>Web Content Accessibility Guideline WCAG 2.0</a:t>
            </a:r>
          </a:p>
          <a:p>
            <a:pPr marL="357188" indent="-357188" eaLnBrk="0" hangingPunct="0">
              <a:spcBef>
                <a:spcPts val="1800"/>
              </a:spcBef>
              <a:buClr>
                <a:srgbClr val="386A42"/>
              </a:buClr>
              <a:tabLst>
                <a:tab pos="450850" algn="l"/>
              </a:tabLst>
              <a:defRPr/>
            </a:pPr>
            <a:r>
              <a:rPr lang="en-US" altLang="zh-TW" sz="3000" b="1" dirty="0" smtClean="0">
                <a:latin typeface="+mj-lt"/>
                <a:ea typeface="+mn-ea"/>
              </a:rPr>
              <a:t>- Four Principles</a:t>
            </a:r>
          </a:p>
          <a:p>
            <a:pPr marL="819150" lvl="1" indent="-361950">
              <a:spcBef>
                <a:spcPts val="12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ysClr val="windowText" lastClr="000000"/>
                </a:solidFill>
                <a:latin typeface="+mn-lt"/>
                <a:ea typeface="新細明體" pitchFamily="18" charset="-120"/>
              </a:rPr>
              <a:t>Content is </a:t>
            </a:r>
            <a:r>
              <a:rPr lang="en-US" altLang="zh-TW" sz="3000" b="1" dirty="0" smtClean="0">
                <a:solidFill>
                  <a:srgbClr val="6600CC"/>
                </a:solidFill>
                <a:latin typeface="+mj-lt"/>
                <a:ea typeface="+mn-ea"/>
              </a:rPr>
              <a:t>Perceivable</a:t>
            </a:r>
          </a:p>
          <a:p>
            <a:pPr marL="819150" lvl="1" indent="-361950">
              <a:spcBef>
                <a:spcPts val="12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ysClr val="windowText" lastClr="000000"/>
                </a:solidFill>
                <a:latin typeface="+mn-lt"/>
                <a:ea typeface="新細明體" pitchFamily="18" charset="-120"/>
              </a:rPr>
              <a:t>User interface components and navigation are </a:t>
            </a:r>
            <a:r>
              <a:rPr lang="en-US" altLang="zh-TW" sz="3000" b="1" dirty="0" smtClean="0">
                <a:solidFill>
                  <a:srgbClr val="6600CC"/>
                </a:solidFill>
                <a:latin typeface="+mj-lt"/>
                <a:ea typeface="+mn-ea"/>
              </a:rPr>
              <a:t>Operable</a:t>
            </a:r>
          </a:p>
          <a:p>
            <a:pPr marL="819150" lvl="1" indent="-361950">
              <a:spcBef>
                <a:spcPts val="12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ysClr val="windowText" lastClr="000000"/>
                </a:solidFill>
                <a:latin typeface="+mn-lt"/>
                <a:ea typeface="新細明體" pitchFamily="18" charset="-120"/>
              </a:rPr>
              <a:t>Information and operation are </a:t>
            </a:r>
            <a:r>
              <a:rPr lang="en-US" altLang="zh-TW" sz="3000" b="1" dirty="0" smtClean="0">
                <a:solidFill>
                  <a:srgbClr val="6600CC"/>
                </a:solidFill>
                <a:latin typeface="+mj-lt"/>
                <a:ea typeface="+mn-ea"/>
              </a:rPr>
              <a:t>Understandable</a:t>
            </a:r>
          </a:p>
          <a:p>
            <a:pPr marL="819150" lvl="1" indent="-361950">
              <a:spcBef>
                <a:spcPts val="12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ysClr val="windowText" lastClr="000000"/>
                </a:solidFill>
                <a:latin typeface="+mn-lt"/>
                <a:ea typeface="新細明體" pitchFamily="18" charset="-120"/>
              </a:rPr>
              <a:t>Content is </a:t>
            </a:r>
            <a:r>
              <a:rPr lang="en-US" altLang="zh-TW" sz="3000" b="1" dirty="0" smtClean="0">
                <a:solidFill>
                  <a:srgbClr val="6600CC"/>
                </a:solidFill>
                <a:latin typeface="+mj-lt"/>
                <a:ea typeface="+mn-ea"/>
              </a:rPr>
              <a:t>Robust</a:t>
            </a:r>
            <a:r>
              <a:rPr lang="en-US" altLang="zh-TW" sz="2800" dirty="0" smtClean="0">
                <a:solidFill>
                  <a:sysClr val="windowText" lastClr="000000"/>
                </a:solidFill>
                <a:latin typeface="+mn-lt"/>
                <a:ea typeface="新細明體" pitchFamily="18" charset="-120"/>
              </a:rPr>
              <a:t> enough to be interpreted reliably by web browsers,</a:t>
            </a:r>
            <a:r>
              <a:rPr lang="zh-TW" altLang="en-US" sz="2800" dirty="0" smtClean="0">
                <a:solidFill>
                  <a:sysClr val="windowText" lastClr="000000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800" dirty="0" smtClean="0">
                <a:solidFill>
                  <a:sysClr val="windowText" lastClr="000000"/>
                </a:solidFill>
                <a:latin typeface="+mn-lt"/>
                <a:ea typeface="新細明體" pitchFamily="18" charset="-120"/>
              </a:rPr>
              <a:t>assistive technologies… </a:t>
            </a:r>
            <a:endParaRPr lang="zh-TW" altLang="zh-TW" sz="2800" dirty="0" smtClean="0">
              <a:solidFill>
                <a:sysClr val="windowText" lastClr="000000"/>
              </a:solidFill>
              <a:latin typeface="+mn-lt"/>
              <a:ea typeface="新細明體" pitchFamily="18" charset="-120"/>
            </a:endParaRPr>
          </a:p>
          <a:p>
            <a:pPr marL="514350" indent="-514350">
              <a:buFont typeface="Arial" pitchFamily="34" charset="0"/>
              <a:buChar char="•"/>
            </a:pPr>
            <a:endParaRPr lang="zh-TW" altLang="zh-TW" sz="3200" dirty="0" smtClean="0"/>
          </a:p>
          <a:p>
            <a:pPr marL="514350" lvl="0" indent="-514350">
              <a:buAutoNum type="arabicPlain"/>
            </a:pPr>
            <a:endParaRPr lang="zh-TW" altLang="zh-TW" sz="3200" b="1" dirty="0" smtClean="0"/>
          </a:p>
          <a:p>
            <a:endParaRPr lang="en-GB" sz="3200" dirty="0" smtClean="0">
              <a:solidFill>
                <a:sysClr val="windowText" lastClr="000000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55650" y="188640"/>
            <a:ext cx="8208838" cy="1143000"/>
          </a:xfrm>
        </p:spPr>
        <p:txBody>
          <a:bodyPr/>
          <a:lstStyle/>
          <a:p>
            <a:pPr eaLnBrk="1" hangingPunct="1"/>
            <a:r>
              <a:rPr lang="en-US" altLang="zh-TW" sz="3800" dirty="0" smtClean="0"/>
              <a:t>W3C International Guideline</a:t>
            </a:r>
            <a:endParaRPr lang="zh-TW" altLang="en-US" sz="3800" dirty="0" smtClean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/>
                <a:ea typeface="新細明體" pitchFamily="18" charset="-120"/>
                <a:cs typeface="Calibri" pitchFamily="34" charset="0"/>
              </a:rPr>
              <a:t> </a:t>
            </a:r>
            <a:r>
              <a:rPr kumimoji="1" lang="en-US" altLang="zh-TW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  <a:cs typeface="Calibri" pitchFamily="34" charset="0"/>
                <a:hlinkClick r:id="rId3"/>
              </a:rPr>
              <a:t>https://www.hkirc.hk/dmp/2013/about_speakers.html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/>
                <a:ea typeface="新細明體" pitchFamily="18" charset="-120"/>
                <a:cs typeface="Calibri" pitchFamily="34" charset="0"/>
              </a:rPr>
              <a:t> </a:t>
            </a:r>
            <a:r>
              <a:rPr kumimoji="1" lang="en-US" altLang="zh-TW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  <a:cs typeface="Calibri" pitchFamily="34" charset="0"/>
                <a:hlinkClick r:id="rId3"/>
              </a:rPr>
              <a:t>https://www.hkirc.hk/dmp/2013/about_speakers.html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</a:t>
            </a:fld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755650" y="413792"/>
            <a:ext cx="820883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WCAG 2.0 - Principles</a:t>
            </a:r>
            <a:endParaRPr kumimoji="0" lang="zh-TW" alt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圖片 6" descr="Image of input form have CAPTCHA with audio suppo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4346" y="2493615"/>
            <a:ext cx="2638278" cy="3239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向左箭號 7"/>
          <p:cNvSpPr/>
          <p:nvPr/>
        </p:nvSpPr>
        <p:spPr>
          <a:xfrm>
            <a:off x="2334506" y="4725144"/>
            <a:ext cx="1949462" cy="950957"/>
          </a:xfrm>
          <a:prstGeom prst="leftArrow">
            <a:avLst/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rgbClr val="7030A0"/>
                </a:solidFill>
              </a:rPr>
              <a:t>Audio Support</a:t>
            </a:r>
            <a:endParaRPr lang="zh-TW" altLang="en-US" sz="1600" b="1" dirty="0">
              <a:solidFill>
                <a:srgbClr val="7030A0"/>
              </a:solidFill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4572000" y="1484784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4"/>
          <p:cNvSpPr txBox="1">
            <a:spLocks/>
          </p:cNvSpPr>
          <p:nvPr/>
        </p:nvSpPr>
        <p:spPr>
          <a:xfrm>
            <a:off x="755650" y="1557338"/>
            <a:ext cx="3672334" cy="1151582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1 - Perceivable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 - Audio CAPTCHA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內容版面配置區 4"/>
          <p:cNvSpPr txBox="1">
            <a:spLocks/>
          </p:cNvSpPr>
          <p:nvPr/>
        </p:nvSpPr>
        <p:spPr>
          <a:xfrm>
            <a:off x="4716016" y="1557338"/>
            <a:ext cx="4176464" cy="1985048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2 - Operable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 - </a:t>
            </a:r>
            <a:r>
              <a:rPr kumimoji="0" lang="en-AU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Provide users enough time to read and use content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991" y="2828390"/>
            <a:ext cx="3570433" cy="235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4838626" y="5288856"/>
            <a:ext cx="35497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0113" lvl="1" indent="-900113" algn="ctr">
              <a:tabLst>
                <a:tab pos="531813" algn="l"/>
              </a:tabLst>
            </a:pPr>
            <a:r>
              <a:rPr lang="en-US" altLang="zh-TW" sz="1200" dirty="0" smtClean="0"/>
              <a:t>www.ogcio.gov.hk</a:t>
            </a:r>
            <a:endParaRPr lang="en-AU" altLang="zh-TW" sz="1200" dirty="0"/>
          </a:p>
        </p:txBody>
      </p:sp>
      <p:sp>
        <p:nvSpPr>
          <p:cNvPr id="16" name="矩形 15"/>
          <p:cNvSpPr/>
          <p:nvPr/>
        </p:nvSpPr>
        <p:spPr>
          <a:xfrm>
            <a:off x="5557983" y="4486265"/>
            <a:ext cx="2182369" cy="742934"/>
          </a:xfrm>
          <a:prstGeom prst="rect">
            <a:avLst/>
          </a:prstGeom>
          <a:noFill/>
          <a:ln w="38100" cmpd="sng">
            <a:solidFill>
              <a:srgbClr val="66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左箭號 16"/>
          <p:cNvSpPr/>
          <p:nvPr/>
        </p:nvSpPr>
        <p:spPr>
          <a:xfrm>
            <a:off x="7596337" y="4149080"/>
            <a:ext cx="1368152" cy="928668"/>
          </a:xfrm>
          <a:prstGeom prst="leftArrow">
            <a:avLst/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10000"/>
          </a:bodyPr>
          <a:lstStyle/>
          <a:p>
            <a:pPr algn="ctr"/>
            <a:r>
              <a:rPr lang="en-US" altLang="zh-TW" sz="1600" b="1" dirty="0" smtClean="0">
                <a:solidFill>
                  <a:srgbClr val="7030A0"/>
                </a:solidFill>
              </a:rPr>
              <a:t>Provide Pause Function</a:t>
            </a:r>
            <a:endParaRPr lang="zh-TW" altLang="en-US" sz="1600" b="1" dirty="0">
              <a:solidFill>
                <a:srgbClr val="7030A0"/>
              </a:solidFill>
            </a:endParaRPr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5</a:t>
            </a:fld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755650" y="413792"/>
            <a:ext cx="820883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WCAG 2.0 - Principles</a:t>
            </a:r>
            <a:endParaRPr kumimoji="0" lang="zh-TW" alt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4572000" y="1484784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4"/>
          <p:cNvSpPr txBox="1">
            <a:spLocks/>
          </p:cNvSpPr>
          <p:nvPr/>
        </p:nvSpPr>
        <p:spPr>
          <a:xfrm>
            <a:off x="755650" y="1557338"/>
            <a:ext cx="3672334" cy="1151582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3 - Understandable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 – Clear</a:t>
            </a:r>
            <a:r>
              <a:rPr kumimoji="0" lang="en-US" altLang="zh-TW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label with cue and error identification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內容版面配置區 4"/>
          <p:cNvSpPr txBox="1">
            <a:spLocks/>
          </p:cNvSpPr>
          <p:nvPr/>
        </p:nvSpPr>
        <p:spPr>
          <a:xfrm>
            <a:off x="4716016" y="1557338"/>
            <a:ext cx="4176464" cy="1985048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4 - Robust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Compatibility </a:t>
            </a:r>
            <a:r>
              <a:rPr kumimoji="0" lang="en-US" altLang="zh-TW" sz="2000" dirty="0" smtClean="0">
                <a:latin typeface="+mj-lt"/>
                <a:ea typeface="+mn-ea"/>
              </a:rPr>
              <a:t>with browsers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圖片 17" descr="Image show error identificati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841" y="4581128"/>
            <a:ext cx="1871959" cy="1767372"/>
          </a:xfrm>
          <a:prstGeom prst="rect">
            <a:avLst/>
          </a:prstGeom>
        </p:spPr>
      </p:pic>
      <p:pic>
        <p:nvPicPr>
          <p:cNvPr id="19" name="圖片 18" descr="Image show clear label with cu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3" y="2766260"/>
            <a:ext cx="1869806" cy="1742859"/>
          </a:xfrm>
          <a:prstGeom prst="rect">
            <a:avLst/>
          </a:prstGeom>
        </p:spPr>
      </p:pic>
      <p:sp>
        <p:nvSpPr>
          <p:cNvPr id="20" name="橢圓 19"/>
          <p:cNvSpPr/>
          <p:nvPr/>
        </p:nvSpPr>
        <p:spPr>
          <a:xfrm>
            <a:off x="1333479" y="3686762"/>
            <a:ext cx="1150289" cy="174286"/>
          </a:xfrm>
          <a:prstGeom prst="ellipse">
            <a:avLst/>
          </a:prstGeom>
          <a:noFill/>
          <a:ln w="28575">
            <a:solidFill>
              <a:srgbClr val="66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012884" y="5373216"/>
            <a:ext cx="1254860" cy="174286"/>
          </a:xfrm>
          <a:prstGeom prst="ellipse">
            <a:avLst/>
          </a:prstGeom>
          <a:noFill/>
          <a:ln w="28575">
            <a:solidFill>
              <a:srgbClr val="66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2771800" y="3515060"/>
            <a:ext cx="158417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buSzPct val="100000"/>
              <a:tabLst>
                <a:tab pos="261938" algn="l"/>
              </a:tabLst>
              <a:defRPr/>
            </a:pPr>
            <a:r>
              <a:rPr lang="en-US" altLang="zh-TW" sz="1600" b="1" dirty="0" smtClean="0">
                <a:solidFill>
                  <a:srgbClr val="0000FF"/>
                </a:solidFill>
                <a:latin typeface="+mn-lt"/>
                <a:ea typeface="+mn-ea"/>
              </a:rPr>
              <a:t>Input Assistance</a:t>
            </a:r>
            <a:endParaRPr lang="en-US" altLang="zh-TW" sz="16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2771800" y="5243252"/>
            <a:ext cx="151216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buSzPct val="100000"/>
              <a:tabLst>
                <a:tab pos="261938" algn="l"/>
              </a:tabLst>
              <a:defRPr/>
            </a:pPr>
            <a:r>
              <a:rPr lang="en-US" altLang="zh-TW" sz="1600" b="1" dirty="0" smtClean="0">
                <a:solidFill>
                  <a:srgbClr val="0000FF"/>
                </a:solidFill>
                <a:latin typeface="+mn-lt"/>
                <a:ea typeface="+mn-ea"/>
              </a:rPr>
              <a:t>Error </a:t>
            </a:r>
          </a:p>
          <a:p>
            <a:pPr marL="0" lvl="1" algn="ctr">
              <a:lnSpc>
                <a:spcPct val="110000"/>
              </a:lnSpc>
              <a:buSzPct val="100000"/>
              <a:tabLst>
                <a:tab pos="261938" algn="l"/>
              </a:tabLst>
              <a:defRPr/>
            </a:pPr>
            <a:r>
              <a:rPr lang="en-US" altLang="zh-TW" sz="1600" b="1" dirty="0" smtClean="0">
                <a:solidFill>
                  <a:srgbClr val="0000FF"/>
                </a:solidFill>
                <a:latin typeface="+mn-lt"/>
                <a:ea typeface="+mn-ea"/>
              </a:rPr>
              <a:t>Identification</a:t>
            </a:r>
          </a:p>
        </p:txBody>
      </p:sp>
      <p:pic>
        <p:nvPicPr>
          <p:cNvPr id="31" name="圖片 30" descr="Is-your-browser-missing-these-free-security-add-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4488" y="2787352"/>
            <a:ext cx="2945904" cy="2945904"/>
          </a:xfrm>
          <a:prstGeom prst="rect">
            <a:avLst/>
          </a:prstGeom>
        </p:spPr>
      </p:pic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6</a:t>
            </a:fld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4213" y="274638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4000" b="1" dirty="0" smtClean="0">
                <a:latin typeface="+mj-lt"/>
                <a:ea typeface="+mj-ea"/>
                <a:cs typeface="+mj-cs"/>
              </a:rPr>
              <a:t>Government Policy </a:t>
            </a:r>
            <a:endParaRPr kumimoji="0" lang="en-AU" altLang="zh-TW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55650" y="1600200"/>
            <a:ext cx="8388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eaLnBrk="0" hangingPunct="0">
              <a:spcBef>
                <a:spcPts val="1200"/>
              </a:spcBef>
              <a:buClr>
                <a:srgbClr val="386A42"/>
              </a:buClr>
              <a:tabLst>
                <a:tab pos="450850" algn="l"/>
              </a:tabLst>
              <a:defRPr/>
            </a:pPr>
            <a:r>
              <a:rPr kumimoji="0" lang="en-AU" altLang="zh-TW" sz="3200" b="1" dirty="0">
                <a:latin typeface="+mj-lt"/>
                <a:ea typeface="+mn-ea"/>
              </a:rPr>
              <a:t>One of five key areas of 2008 Digital 21 Strategy</a:t>
            </a:r>
          </a:p>
          <a:p>
            <a:pPr marL="450850" indent="-450850" eaLnBrk="0" hangingPunct="0">
              <a:spcBef>
                <a:spcPts val="1200"/>
              </a:spcBef>
              <a:buClr>
                <a:srgbClr val="386A42"/>
              </a:buClr>
              <a:tabLst>
                <a:tab pos="355600" algn="l"/>
              </a:tabLst>
              <a:defRPr/>
            </a:pPr>
            <a:r>
              <a:rPr kumimoji="0" lang="en-US" altLang="zh-TW" sz="2800" b="1" i="1" dirty="0" smtClean="0">
                <a:solidFill>
                  <a:srgbClr val="7030A0"/>
                </a:solidFill>
                <a:latin typeface="+mj-lt"/>
                <a:ea typeface="+mn-ea"/>
              </a:rPr>
              <a:t>-  Building </a:t>
            </a:r>
            <a:r>
              <a:rPr kumimoji="0" lang="en-US" altLang="zh-TW" sz="2800" b="1" i="1" dirty="0">
                <a:solidFill>
                  <a:srgbClr val="7030A0"/>
                </a:solidFill>
                <a:latin typeface="+mj-lt"/>
                <a:ea typeface="+mn-ea"/>
              </a:rPr>
              <a:t>an inclusive, knowledge-based society</a:t>
            </a:r>
          </a:p>
          <a:p>
            <a:pPr marL="908050" lvl="1" indent="-450850" eaLnBrk="0" hangingPunct="0">
              <a:spcBef>
                <a:spcPts val="1200"/>
              </a:spcBef>
              <a:buClr>
                <a:srgbClr val="386A42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kumimoji="0" lang="en-US" altLang="zh-TW" sz="2800" dirty="0">
                <a:latin typeface="+mj-lt"/>
                <a:ea typeface="+mn-ea"/>
              </a:rPr>
              <a:t>bring the benefit of ICT to </a:t>
            </a:r>
            <a:r>
              <a:rPr kumimoji="0" lang="en-US" altLang="zh-TW" sz="2800" dirty="0" smtClean="0">
                <a:latin typeface="+mj-lt"/>
                <a:ea typeface="+mn-ea"/>
              </a:rPr>
              <a:t>needy </a:t>
            </a:r>
            <a:r>
              <a:rPr kumimoji="0" lang="en-US" altLang="zh-TW" sz="2800" dirty="0">
                <a:latin typeface="+mj-lt"/>
                <a:ea typeface="+mn-ea"/>
              </a:rPr>
              <a:t>groups </a:t>
            </a:r>
          </a:p>
          <a:p>
            <a:pPr marL="908050" lvl="1" indent="-450850" eaLnBrk="0" hangingPunct="0">
              <a:spcBef>
                <a:spcPts val="1200"/>
              </a:spcBef>
              <a:buClr>
                <a:srgbClr val="386A42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kumimoji="0" lang="en-US" altLang="zh-TW" sz="2800" dirty="0">
                <a:latin typeface="+mj-lt"/>
                <a:ea typeface="+mn-ea"/>
              </a:rPr>
              <a:t>enhance their quality of life</a:t>
            </a:r>
          </a:p>
          <a:p>
            <a:pPr marL="908050" lvl="1" indent="-450850" eaLnBrk="0" hangingPunct="0">
              <a:spcBef>
                <a:spcPts val="1200"/>
              </a:spcBef>
              <a:buClr>
                <a:srgbClr val="386A42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kumimoji="0" lang="en-US" altLang="zh-TW" sz="2800" dirty="0">
                <a:latin typeface="+mj-lt"/>
                <a:ea typeface="+mn-ea"/>
              </a:rPr>
              <a:t>strengthen their capacity in engaging with the development of information society</a:t>
            </a:r>
            <a:endParaRPr kumimoji="0" lang="en-AU" altLang="zh-TW" sz="2800" dirty="0">
              <a:latin typeface="+mj-lt"/>
              <a:ea typeface="+mn-ea"/>
            </a:endParaRPr>
          </a:p>
          <a:p>
            <a:pPr eaLnBrk="0" hangingPunct="0">
              <a:spcBef>
                <a:spcPts val="1200"/>
              </a:spcBef>
              <a:buClr>
                <a:srgbClr val="386A42"/>
              </a:buClr>
              <a:buFont typeface="Arial" charset="0"/>
              <a:buNone/>
              <a:defRPr/>
            </a:pPr>
            <a:endParaRPr kumimoji="0" lang="en-AU" altLang="zh-TW" sz="2800" dirty="0">
              <a:latin typeface="+mj-lt"/>
              <a:ea typeface="+mn-ea"/>
            </a:endParaRPr>
          </a:p>
          <a:p>
            <a:pPr eaLnBrk="0" hangingPunct="0">
              <a:spcBef>
                <a:spcPts val="1200"/>
              </a:spcBef>
              <a:buClr>
                <a:srgbClr val="386A42"/>
              </a:buClr>
              <a:buFont typeface="Arial" charset="0"/>
              <a:buChar char="•"/>
              <a:defRPr/>
            </a:pPr>
            <a:endParaRPr kumimoji="0" lang="en-AU" altLang="zh-TW" sz="3200" dirty="0">
              <a:latin typeface="+mj-lt"/>
              <a:ea typeface="+mn-ea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7</a:t>
            </a:fld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55650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4000" b="1" dirty="0" smtClean="0">
                <a:latin typeface="+mj-lt"/>
                <a:ea typeface="+mj-ea"/>
                <a:cs typeface="+mj-cs"/>
              </a:rPr>
              <a:t>Government Policy</a:t>
            </a:r>
            <a:endParaRPr kumimoji="0" lang="en-AU" altLang="zh-TW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55650" y="1600200"/>
            <a:ext cx="7931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>
                <a:tab pos="0" algn="l"/>
              </a:tabLst>
              <a:defRPr/>
            </a:pPr>
            <a:r>
              <a:rPr kumimoji="0" lang="en-AU" altLang="zh-TW" sz="3200" b="1" dirty="0" smtClean="0">
                <a:latin typeface="+mj-lt"/>
                <a:ea typeface="+mn-ea"/>
              </a:rPr>
              <a:t>OGCIO launched </a:t>
            </a:r>
            <a:r>
              <a:rPr lang="en-AU" altLang="zh-TW" sz="3200" b="1" dirty="0" smtClean="0">
                <a:solidFill>
                  <a:srgbClr val="6600CC"/>
                </a:solidFill>
                <a:latin typeface="+mj-lt"/>
                <a:ea typeface="+mn-ea"/>
              </a:rPr>
              <a:t>Web Accessibility Campaign </a:t>
            </a:r>
            <a:r>
              <a:rPr kumimoji="0" lang="en-AU" altLang="zh-TW" sz="3200" b="1" dirty="0" smtClean="0">
                <a:latin typeface="+mj-lt"/>
                <a:ea typeface="+mn-ea"/>
              </a:rPr>
              <a:t>in October 2011 </a:t>
            </a: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Char char="•"/>
              <a:tabLst>
                <a:tab pos="357188" algn="l"/>
              </a:tabLst>
              <a:defRPr/>
            </a:pPr>
            <a:r>
              <a:rPr kumimoji="0" lang="en-AU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</a:t>
            </a:r>
            <a:r>
              <a:rPr kumimoji="0" lang="en-AU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facilitate access to online information and services </a:t>
            </a:r>
            <a:r>
              <a:rPr kumimoji="0" lang="en-AU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all segments of the community including persons with disabilities</a:t>
            </a: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Char char="•"/>
              <a:tabLst>
                <a:tab pos="357188" algn="l"/>
              </a:tabLst>
              <a:defRPr/>
            </a:pPr>
            <a:r>
              <a:rPr kumimoji="0" lang="en-AU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promote wider adoption of web accessibility design in both </a:t>
            </a:r>
            <a:r>
              <a:rPr kumimoji="0" lang="en-AU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public</a:t>
            </a:r>
            <a:r>
              <a:rPr kumimoji="0" lang="en-AU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</a:t>
            </a:r>
            <a:r>
              <a:rPr kumimoji="0" lang="en-AU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private </a:t>
            </a:r>
            <a:r>
              <a:rPr kumimoji="0" lang="en-AU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sectors</a:t>
            </a:r>
            <a:endParaRPr kumimoji="0" lang="en-AU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386A42"/>
              </a:buClr>
              <a:buSzTx/>
              <a:buFont typeface="Arial" pitchFamily="34" charset="0"/>
              <a:buChar char="•"/>
              <a:tabLst>
                <a:tab pos="357188" algn="l"/>
              </a:tabLst>
              <a:defRPr/>
            </a:pPr>
            <a:endParaRPr kumimoji="0" lang="en-AU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A42"/>
              </a:buClr>
              <a:buSzTx/>
              <a:buFont typeface="Arial" pitchFamily="34" charset="0"/>
              <a:buChar char="•"/>
              <a:tabLst>
                <a:tab pos="450850" algn="l"/>
              </a:tabLst>
              <a:defRPr/>
            </a:pPr>
            <a:endParaRPr kumimoji="0" lang="en-AU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/>
              <a:defRPr/>
            </a:pPr>
            <a:endParaRPr kumimoji="0" lang="en-AU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Char char="•"/>
              <a:tabLst/>
              <a:defRPr/>
            </a:pPr>
            <a:endParaRPr kumimoji="0" lang="en-AU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8</a:t>
            </a:fld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直線接點 112"/>
          <p:cNvCxnSpPr>
            <a:stCxn id="272" idx="2"/>
          </p:cNvCxnSpPr>
          <p:nvPr/>
        </p:nvCxnSpPr>
        <p:spPr>
          <a:xfrm flipV="1">
            <a:off x="8532440" y="2492896"/>
            <a:ext cx="0" cy="1619784"/>
          </a:xfrm>
          <a:prstGeom prst="line">
            <a:avLst/>
          </a:prstGeom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>
            <a:stCxn id="270" idx="2"/>
          </p:cNvCxnSpPr>
          <p:nvPr/>
        </p:nvCxnSpPr>
        <p:spPr>
          <a:xfrm flipV="1">
            <a:off x="7524328" y="2492896"/>
            <a:ext cx="0" cy="1619784"/>
          </a:xfrm>
          <a:prstGeom prst="line">
            <a:avLst/>
          </a:prstGeom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 flipV="1">
            <a:off x="8028384" y="1656184"/>
            <a:ext cx="0" cy="144016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>
            <a:stCxn id="268" idx="2"/>
          </p:cNvCxnSpPr>
          <p:nvPr/>
        </p:nvCxnSpPr>
        <p:spPr>
          <a:xfrm flipV="1">
            <a:off x="4571752" y="1700808"/>
            <a:ext cx="0" cy="4437112"/>
          </a:xfrm>
          <a:prstGeom prst="line">
            <a:avLst/>
          </a:prstGeom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>
            <a:stCxn id="263" idx="0"/>
          </p:cNvCxnSpPr>
          <p:nvPr/>
        </p:nvCxnSpPr>
        <p:spPr>
          <a:xfrm flipV="1">
            <a:off x="3059832" y="1700808"/>
            <a:ext cx="0" cy="453650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接點 227"/>
          <p:cNvCxnSpPr/>
          <p:nvPr/>
        </p:nvCxnSpPr>
        <p:spPr>
          <a:xfrm flipV="1">
            <a:off x="1115616" y="1700808"/>
            <a:ext cx="0" cy="108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接點 228"/>
          <p:cNvCxnSpPr/>
          <p:nvPr/>
        </p:nvCxnSpPr>
        <p:spPr>
          <a:xfrm flipV="1">
            <a:off x="1619672" y="1800000"/>
            <a:ext cx="0" cy="2376264"/>
          </a:xfrm>
          <a:prstGeom prst="line">
            <a:avLst/>
          </a:prstGeom>
          <a:ln w="19050" cap="sq">
            <a:solidFill>
              <a:schemeClr val="accent6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接點 229"/>
          <p:cNvCxnSpPr/>
          <p:nvPr/>
        </p:nvCxnSpPr>
        <p:spPr>
          <a:xfrm flipV="1">
            <a:off x="8028384" y="836712"/>
            <a:ext cx="0" cy="216024"/>
          </a:xfrm>
          <a:prstGeom prst="line">
            <a:avLst/>
          </a:prstGeom>
          <a:ln w="31750" cap="sq">
            <a:solidFill>
              <a:srgbClr val="00B050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接點 230"/>
          <p:cNvCxnSpPr/>
          <p:nvPr/>
        </p:nvCxnSpPr>
        <p:spPr>
          <a:xfrm flipV="1">
            <a:off x="6300192" y="836712"/>
            <a:ext cx="0" cy="216024"/>
          </a:xfrm>
          <a:prstGeom prst="line">
            <a:avLst/>
          </a:prstGeom>
          <a:ln w="31750" cap="sq">
            <a:solidFill>
              <a:srgbClr val="00B050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接點 231"/>
          <p:cNvCxnSpPr/>
          <p:nvPr/>
        </p:nvCxnSpPr>
        <p:spPr>
          <a:xfrm flipV="1">
            <a:off x="4572000" y="692696"/>
            <a:ext cx="0" cy="360040"/>
          </a:xfrm>
          <a:prstGeom prst="line">
            <a:avLst/>
          </a:prstGeom>
          <a:ln w="31750" cap="sq">
            <a:solidFill>
              <a:srgbClr val="00B050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接點 232"/>
          <p:cNvCxnSpPr/>
          <p:nvPr/>
        </p:nvCxnSpPr>
        <p:spPr>
          <a:xfrm flipV="1">
            <a:off x="2843808" y="836712"/>
            <a:ext cx="0" cy="216024"/>
          </a:xfrm>
          <a:prstGeom prst="line">
            <a:avLst/>
          </a:prstGeom>
          <a:ln w="31750" cap="sq">
            <a:solidFill>
              <a:srgbClr val="00B050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接點 233"/>
          <p:cNvCxnSpPr/>
          <p:nvPr/>
        </p:nvCxnSpPr>
        <p:spPr>
          <a:xfrm flipV="1">
            <a:off x="8532440" y="1800200"/>
            <a:ext cx="0" cy="144016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接點 234"/>
          <p:cNvCxnSpPr/>
          <p:nvPr/>
        </p:nvCxnSpPr>
        <p:spPr>
          <a:xfrm flipV="1">
            <a:off x="7524328" y="1800200"/>
            <a:ext cx="0" cy="144016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接點 235"/>
          <p:cNvCxnSpPr/>
          <p:nvPr/>
        </p:nvCxnSpPr>
        <p:spPr>
          <a:xfrm flipV="1">
            <a:off x="611560" y="1800200"/>
            <a:ext cx="0" cy="1916832"/>
          </a:xfrm>
          <a:prstGeom prst="line">
            <a:avLst/>
          </a:prstGeom>
          <a:ln w="19050" cap="sq">
            <a:solidFill>
              <a:schemeClr val="accent6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接點 236"/>
          <p:cNvCxnSpPr/>
          <p:nvPr/>
        </p:nvCxnSpPr>
        <p:spPr>
          <a:xfrm flipV="1">
            <a:off x="1115616" y="836712"/>
            <a:ext cx="0" cy="216024"/>
          </a:xfrm>
          <a:prstGeom prst="line">
            <a:avLst/>
          </a:prstGeom>
          <a:ln w="31750" cap="sq">
            <a:solidFill>
              <a:srgbClr val="00B050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矩形 237"/>
          <p:cNvSpPr/>
          <p:nvPr/>
        </p:nvSpPr>
        <p:spPr>
          <a:xfrm>
            <a:off x="179512" y="1944216"/>
            <a:ext cx="864096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mpd="sng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b="1" dirty="0" smtClean="0">
                <a:solidFill>
                  <a:schemeClr val="tx1"/>
                </a:solidFill>
              </a:rPr>
              <a:t>Conformance of Websites to W3C WCAG Level AA</a:t>
            </a:r>
            <a:endParaRPr lang="zh-TW" alt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239" name="矩形 238"/>
          <p:cNvSpPr/>
          <p:nvPr/>
        </p:nvSpPr>
        <p:spPr>
          <a:xfrm>
            <a:off x="1475656" y="99392"/>
            <a:ext cx="6264696" cy="54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 cmpd="dbl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en-US" altLang="zh-TW" sz="3200" b="1" dirty="0" smtClean="0">
                <a:solidFill>
                  <a:schemeClr val="tx1"/>
                </a:solidFill>
              </a:rPr>
              <a:t>Web Accessibility Campaign</a:t>
            </a:r>
            <a:endParaRPr lang="zh-TW" altLang="en-US" sz="3200" b="1" dirty="0" smtClean="0">
              <a:solidFill>
                <a:schemeClr val="tx1"/>
              </a:solidFill>
            </a:endParaRPr>
          </a:p>
        </p:txBody>
      </p:sp>
      <p:cxnSp>
        <p:nvCxnSpPr>
          <p:cNvPr id="240" name="直線接點 239"/>
          <p:cNvCxnSpPr/>
          <p:nvPr/>
        </p:nvCxnSpPr>
        <p:spPr>
          <a:xfrm>
            <a:off x="1115616" y="836712"/>
            <a:ext cx="6912768" cy="0"/>
          </a:xfrm>
          <a:prstGeom prst="line">
            <a:avLst/>
          </a:prstGeom>
          <a:ln w="317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矩形 240"/>
          <p:cNvSpPr/>
          <p:nvPr/>
        </p:nvSpPr>
        <p:spPr>
          <a:xfrm>
            <a:off x="1187624" y="1944216"/>
            <a:ext cx="864096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mpd="sng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b="1" dirty="0" smtClean="0">
                <a:solidFill>
                  <a:schemeClr val="tx1"/>
                </a:solidFill>
              </a:rPr>
              <a:t>Promotion to Public Sector Network</a:t>
            </a:r>
            <a:endParaRPr lang="zh-TW" altLang="en-US" sz="1100" b="1" dirty="0" smtClean="0">
              <a:solidFill>
                <a:schemeClr val="tx1"/>
              </a:solidFill>
            </a:endParaRPr>
          </a:p>
        </p:txBody>
      </p:sp>
      <p:cxnSp>
        <p:nvCxnSpPr>
          <p:cNvPr id="242" name="直線接點 241"/>
          <p:cNvCxnSpPr/>
          <p:nvPr/>
        </p:nvCxnSpPr>
        <p:spPr>
          <a:xfrm>
            <a:off x="611560" y="1800200"/>
            <a:ext cx="1008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矩形 242"/>
          <p:cNvSpPr/>
          <p:nvPr/>
        </p:nvSpPr>
        <p:spPr>
          <a:xfrm>
            <a:off x="1187624" y="2853240"/>
            <a:ext cx="86409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mpd="sng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Appeal Letter by FS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1187624" y="3535200"/>
            <a:ext cx="86409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mpd="sng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Survey on Adoption Status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4139952" y="1944216"/>
            <a:ext cx="864096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mpd="sng"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b="1" dirty="0" smtClean="0">
                <a:solidFill>
                  <a:schemeClr val="tx1"/>
                </a:solidFill>
              </a:rPr>
              <a:t>Resource Development</a:t>
            </a:r>
            <a:endParaRPr lang="zh-TW" alt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2627784" y="1944216"/>
            <a:ext cx="864096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mpd="sng">
            <a:solidFill>
              <a:schemeClr val="accent3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b="1" dirty="0" smtClean="0">
                <a:solidFill>
                  <a:schemeClr val="tx1"/>
                </a:solidFill>
              </a:rPr>
              <a:t>Talks /</a:t>
            </a:r>
          </a:p>
          <a:p>
            <a:pPr algn="ctr">
              <a:lnSpc>
                <a:spcPts val="1300"/>
              </a:lnSpc>
            </a:pPr>
            <a:r>
              <a:rPr lang="en-US" altLang="zh-TW" sz="1100" b="1" dirty="0" smtClean="0">
                <a:solidFill>
                  <a:schemeClr val="tx1"/>
                </a:solidFill>
              </a:rPr>
              <a:t> Seminars / Workshops</a:t>
            </a:r>
            <a:endParaRPr lang="zh-TW" alt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247" name="矩形 246"/>
          <p:cNvSpPr/>
          <p:nvPr/>
        </p:nvSpPr>
        <p:spPr>
          <a:xfrm>
            <a:off x="2627784" y="2852936"/>
            <a:ext cx="86409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mpd="sng">
            <a:solidFill>
              <a:schemeClr val="accent3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Public Organisations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48" name="矩形 247"/>
          <p:cNvSpPr/>
          <p:nvPr/>
        </p:nvSpPr>
        <p:spPr>
          <a:xfrm>
            <a:off x="7092280" y="1944216"/>
            <a:ext cx="864096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mpd="sng">
            <a:solidFill>
              <a:schemeClr val="tx2"/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b="1" dirty="0" smtClean="0">
                <a:solidFill>
                  <a:schemeClr val="tx1"/>
                </a:solidFill>
              </a:rPr>
              <a:t>Assessment and Advisory Service</a:t>
            </a:r>
            <a:endParaRPr lang="zh-TW" alt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249" name="矩形 248"/>
          <p:cNvSpPr/>
          <p:nvPr/>
        </p:nvSpPr>
        <p:spPr>
          <a:xfrm>
            <a:off x="8100392" y="1944216"/>
            <a:ext cx="864096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mpd="sng">
            <a:solidFill>
              <a:schemeClr val="tx2"/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b="1" dirty="0" smtClean="0">
                <a:solidFill>
                  <a:schemeClr val="tx1"/>
                </a:solidFill>
              </a:rPr>
              <a:t>Recognition Scheme</a:t>
            </a:r>
            <a:endParaRPr lang="zh-TW" altLang="en-US" sz="1100" b="1" dirty="0" smtClean="0">
              <a:solidFill>
                <a:schemeClr val="tx1"/>
              </a:solidFill>
            </a:endParaRPr>
          </a:p>
        </p:txBody>
      </p:sp>
      <p:cxnSp>
        <p:nvCxnSpPr>
          <p:cNvPr id="250" name="直線接點 249"/>
          <p:cNvCxnSpPr/>
          <p:nvPr/>
        </p:nvCxnSpPr>
        <p:spPr>
          <a:xfrm>
            <a:off x="7524328" y="1800200"/>
            <a:ext cx="1008112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矩形 250"/>
          <p:cNvSpPr/>
          <p:nvPr/>
        </p:nvSpPr>
        <p:spPr>
          <a:xfrm>
            <a:off x="1187624" y="4221088"/>
            <a:ext cx="86409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mpd="sng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Advisory Coaching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179512" y="2852936"/>
            <a:ext cx="86409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mpd="sng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Government Policy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53" name="矩形 252"/>
          <p:cNvSpPr/>
          <p:nvPr/>
        </p:nvSpPr>
        <p:spPr>
          <a:xfrm>
            <a:off x="179512" y="3535200"/>
            <a:ext cx="86409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mpd="sng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Experience Sharing with Departments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54" name="矩形 253"/>
          <p:cNvSpPr/>
          <p:nvPr/>
        </p:nvSpPr>
        <p:spPr>
          <a:xfrm>
            <a:off x="2123728" y="1052736"/>
            <a:ext cx="1512168" cy="648072"/>
          </a:xfrm>
          <a:prstGeom prst="rect">
            <a:avLst/>
          </a:prstGeom>
          <a:solidFill>
            <a:srgbClr val="00B050">
              <a:alpha val="82000"/>
            </a:srgb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1016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TW" sz="2000" b="1" dirty="0" smtClean="0">
                <a:solidFill>
                  <a:schemeClr val="tx1"/>
                </a:solidFill>
              </a:rPr>
              <a:t>Fostering Awareness</a:t>
            </a:r>
            <a:endParaRPr lang="zh-TW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55" name="矩形 254"/>
          <p:cNvSpPr/>
          <p:nvPr/>
        </p:nvSpPr>
        <p:spPr>
          <a:xfrm>
            <a:off x="3851920" y="1052736"/>
            <a:ext cx="1512168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1016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TW" sz="2000" b="1" dirty="0" smtClean="0">
                <a:solidFill>
                  <a:schemeClr val="tx1"/>
                </a:solidFill>
              </a:rPr>
              <a:t>Promulgating Resources</a:t>
            </a:r>
            <a:endParaRPr lang="zh-TW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56" name="矩形 255"/>
          <p:cNvSpPr/>
          <p:nvPr/>
        </p:nvSpPr>
        <p:spPr>
          <a:xfrm>
            <a:off x="5580112" y="1052736"/>
            <a:ext cx="1512168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1016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TW" sz="2000" b="1" dirty="0" smtClean="0">
                <a:solidFill>
                  <a:schemeClr val="tx1"/>
                </a:solidFill>
              </a:rPr>
              <a:t>Building Expertise</a:t>
            </a:r>
            <a:endParaRPr lang="zh-TW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57" name="矩形 256"/>
          <p:cNvSpPr/>
          <p:nvPr/>
        </p:nvSpPr>
        <p:spPr>
          <a:xfrm>
            <a:off x="7308304" y="1052736"/>
            <a:ext cx="1512168" cy="64807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1651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TW" sz="2000" b="1" dirty="0" smtClean="0">
                <a:solidFill>
                  <a:schemeClr val="tx1"/>
                </a:solidFill>
              </a:rPr>
              <a:t>Encouraging Adoption</a:t>
            </a:r>
            <a:endParaRPr lang="zh-TW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395536" y="1052736"/>
            <a:ext cx="1512168" cy="6480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1016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TW" sz="2000" b="1" dirty="0" smtClean="0">
                <a:solidFill>
                  <a:schemeClr val="tx1"/>
                </a:solidFill>
              </a:rPr>
              <a:t>Government Leadership</a:t>
            </a:r>
            <a:endParaRPr lang="zh-TW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59" name="矩形 258"/>
          <p:cNvSpPr/>
          <p:nvPr/>
        </p:nvSpPr>
        <p:spPr>
          <a:xfrm>
            <a:off x="2627784" y="3536616"/>
            <a:ext cx="86409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mpd="sng">
            <a:solidFill>
              <a:schemeClr val="accent3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Private</a:t>
            </a:r>
            <a:r>
              <a:rPr lang="en-US" altLang="zh-TW" sz="1100" b="1" dirty="0" smtClean="0">
                <a:solidFill>
                  <a:schemeClr val="tx1"/>
                </a:solidFill>
              </a:rPr>
              <a:t> </a:t>
            </a:r>
            <a:r>
              <a:rPr lang="en-US" altLang="zh-TW" sz="1100" dirty="0" smtClean="0">
                <a:solidFill>
                  <a:schemeClr val="tx1"/>
                </a:solidFill>
              </a:rPr>
              <a:t>Organisations/ Commerce Chambers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60" name="矩形 259"/>
          <p:cNvSpPr/>
          <p:nvPr/>
        </p:nvSpPr>
        <p:spPr>
          <a:xfrm>
            <a:off x="2627784" y="4220616"/>
            <a:ext cx="86409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mpd="sng">
            <a:solidFill>
              <a:schemeClr val="accent3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NGOs and Social Services Orgs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61" name="矩形 260"/>
          <p:cNvSpPr/>
          <p:nvPr/>
        </p:nvSpPr>
        <p:spPr>
          <a:xfrm>
            <a:off x="2628032" y="4904616"/>
            <a:ext cx="86409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mpd="sng">
            <a:solidFill>
              <a:schemeClr val="accent3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ICT Companies and Practitioners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62" name="矩形 261"/>
          <p:cNvSpPr/>
          <p:nvPr/>
        </p:nvSpPr>
        <p:spPr>
          <a:xfrm>
            <a:off x="2627784" y="5561856"/>
            <a:ext cx="86409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mpd="sng">
            <a:solidFill>
              <a:schemeClr val="accent3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Tertiary Students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63" name="矩形 262"/>
          <p:cNvSpPr/>
          <p:nvPr/>
        </p:nvSpPr>
        <p:spPr>
          <a:xfrm>
            <a:off x="2627784" y="6237312"/>
            <a:ext cx="86409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mpd="sng">
            <a:solidFill>
              <a:schemeClr val="accent3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Special Schools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64" name="矩形 263"/>
          <p:cNvSpPr/>
          <p:nvPr/>
        </p:nvSpPr>
        <p:spPr>
          <a:xfrm>
            <a:off x="4139704" y="2852936"/>
            <a:ext cx="864096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Webforall Portal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65" name="矩形 264"/>
          <p:cNvSpPr/>
          <p:nvPr/>
        </p:nvSpPr>
        <p:spPr>
          <a:xfrm>
            <a:off x="4139704" y="3536616"/>
            <a:ext cx="864096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Management Handbook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66" name="矩形 265"/>
          <p:cNvSpPr/>
          <p:nvPr/>
        </p:nvSpPr>
        <p:spPr>
          <a:xfrm>
            <a:off x="4139704" y="4220616"/>
            <a:ext cx="864096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Facilitation of Sourcing Service Providers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67" name="矩形 266"/>
          <p:cNvSpPr/>
          <p:nvPr/>
        </p:nvSpPr>
        <p:spPr>
          <a:xfrm>
            <a:off x="4139952" y="4904616"/>
            <a:ext cx="864096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Accessible Webpage Templates &amp; Developers’ Guide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68" name="矩形 267"/>
          <p:cNvSpPr/>
          <p:nvPr/>
        </p:nvSpPr>
        <p:spPr>
          <a:xfrm>
            <a:off x="4139704" y="5561856"/>
            <a:ext cx="864096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Reference Cases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69" name="矩形 268"/>
          <p:cNvSpPr/>
          <p:nvPr/>
        </p:nvSpPr>
        <p:spPr>
          <a:xfrm>
            <a:off x="7092280" y="2852936"/>
            <a:ext cx="86409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mpd="sng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Websites Assessment</a:t>
            </a:r>
            <a:endParaRPr lang="zh-TW" altLang="en-US" sz="1100" dirty="0" err="1" smtClean="0">
              <a:solidFill>
                <a:schemeClr val="tx1"/>
              </a:solidFill>
            </a:endParaRPr>
          </a:p>
        </p:txBody>
      </p:sp>
      <p:sp>
        <p:nvSpPr>
          <p:cNvPr id="270" name="矩形 269"/>
          <p:cNvSpPr/>
          <p:nvPr/>
        </p:nvSpPr>
        <p:spPr>
          <a:xfrm>
            <a:off x="7092280" y="3536616"/>
            <a:ext cx="86409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mpd="sng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Advisory Service</a:t>
            </a:r>
            <a:endParaRPr lang="zh-TW" altLang="en-US" sz="1100" dirty="0" err="1" smtClean="0">
              <a:solidFill>
                <a:schemeClr val="tx1"/>
              </a:solidFill>
            </a:endParaRPr>
          </a:p>
        </p:txBody>
      </p:sp>
      <p:sp>
        <p:nvSpPr>
          <p:cNvPr id="271" name="矩形 270"/>
          <p:cNvSpPr/>
          <p:nvPr/>
        </p:nvSpPr>
        <p:spPr>
          <a:xfrm>
            <a:off x="8100392" y="2852936"/>
            <a:ext cx="86409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mpd="sng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Accreditation</a:t>
            </a:r>
            <a:endParaRPr lang="zh-TW" altLang="en-US" sz="1100" dirty="0" err="1" smtClean="0">
              <a:solidFill>
                <a:schemeClr val="tx1"/>
              </a:solidFill>
            </a:endParaRPr>
          </a:p>
        </p:txBody>
      </p:sp>
      <p:sp>
        <p:nvSpPr>
          <p:cNvPr id="272" name="矩形 271"/>
          <p:cNvSpPr/>
          <p:nvPr/>
        </p:nvSpPr>
        <p:spPr>
          <a:xfrm>
            <a:off x="8100392" y="3536616"/>
            <a:ext cx="86409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mpd="sng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Publicity of Awarded Websites</a:t>
            </a:r>
            <a:endParaRPr lang="zh-TW" altLang="en-US" sz="1100" dirty="0" err="1" smtClean="0">
              <a:solidFill>
                <a:schemeClr val="tx1"/>
              </a:solidFill>
            </a:endParaRPr>
          </a:p>
        </p:txBody>
      </p:sp>
      <p:cxnSp>
        <p:nvCxnSpPr>
          <p:cNvPr id="273" name="直線接點 272"/>
          <p:cNvCxnSpPr/>
          <p:nvPr/>
        </p:nvCxnSpPr>
        <p:spPr>
          <a:xfrm flipV="1">
            <a:off x="6084168" y="1700808"/>
            <a:ext cx="0" cy="2304256"/>
          </a:xfrm>
          <a:prstGeom prst="line">
            <a:avLst/>
          </a:prstGeom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矩形 273"/>
          <p:cNvSpPr/>
          <p:nvPr/>
        </p:nvSpPr>
        <p:spPr>
          <a:xfrm>
            <a:off x="5652368" y="1944216"/>
            <a:ext cx="864096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mpd="sng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b="1" dirty="0" smtClean="0">
                <a:solidFill>
                  <a:schemeClr val="tx1"/>
                </a:solidFill>
              </a:rPr>
              <a:t>Empower-ment</a:t>
            </a:r>
            <a:endParaRPr lang="zh-TW" alt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275" name="矩形 274"/>
          <p:cNvSpPr/>
          <p:nvPr/>
        </p:nvSpPr>
        <p:spPr>
          <a:xfrm>
            <a:off x="5652120" y="2852936"/>
            <a:ext cx="864096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Curriculum Development in Institutions</a:t>
            </a:r>
            <a:endParaRPr lang="zh-TW" alt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76" name="矩形 275"/>
          <p:cNvSpPr/>
          <p:nvPr/>
        </p:nvSpPr>
        <p:spPr>
          <a:xfrm>
            <a:off x="5652120" y="3536616"/>
            <a:ext cx="864096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zh-TW" sz="1100" dirty="0" smtClean="0">
                <a:solidFill>
                  <a:schemeClr val="tx1"/>
                </a:solidFill>
              </a:rPr>
              <a:t>Advisory Coaching</a:t>
            </a:r>
            <a:endParaRPr lang="zh-TW" altLang="en-US" sz="1100" dirty="0" err="1" smtClean="0">
              <a:solidFill>
                <a:schemeClr val="tx1"/>
              </a:solidFill>
            </a:endParaRPr>
          </a:p>
        </p:txBody>
      </p:sp>
      <p:sp>
        <p:nvSpPr>
          <p:cNvPr id="277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9</a:t>
            </a:fld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9151</TotalTime>
  <Words>691</Words>
  <Application>Microsoft Office PowerPoint</Application>
  <PresentationFormat>如螢幕大小 (4:3)</PresentationFormat>
  <Paragraphs>212</Paragraphs>
  <Slides>20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Office 佈景主題</vt:lpstr>
      <vt:lpstr>Custom Design</vt:lpstr>
      <vt:lpstr>   Web Accessibility </vt:lpstr>
      <vt:lpstr>投影片 2</vt:lpstr>
      <vt:lpstr>投影片 3</vt:lpstr>
      <vt:lpstr>W3C International Guideline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Your Support to Web Accessibility</vt:lpstr>
      <vt:lpstr>Enquiry</vt:lpstr>
      <vt:lpstr>投影片 20</vt:lpstr>
    </vt:vector>
  </TitlesOfParts>
  <Company>The Government of HKSAR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Accessibility</dc:title>
  <dc:creator>OGCIO</dc:creator>
  <cp:lastModifiedBy>ELKE YP MAK</cp:lastModifiedBy>
  <cp:revision>1154</cp:revision>
  <dcterms:created xsi:type="dcterms:W3CDTF">2011-09-21T04:23:14Z</dcterms:created>
  <dcterms:modified xsi:type="dcterms:W3CDTF">2013-06-27T10:09:28Z</dcterms:modified>
</cp:coreProperties>
</file>